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0" r:id="rId1"/>
  </p:sldMasterIdLst>
  <p:notesMasterIdLst>
    <p:notesMasterId r:id="rId14"/>
  </p:notesMasterIdLst>
  <p:sldIdLst>
    <p:sldId id="256" r:id="rId2"/>
    <p:sldId id="279" r:id="rId3"/>
    <p:sldId id="268" r:id="rId4"/>
    <p:sldId id="277" r:id="rId5"/>
    <p:sldId id="278" r:id="rId6"/>
    <p:sldId id="280" r:id="rId7"/>
    <p:sldId id="265" r:id="rId8"/>
    <p:sldId id="262" r:id="rId9"/>
    <p:sldId id="261" r:id="rId10"/>
    <p:sldId id="263" r:id="rId11"/>
    <p:sldId id="282" r:id="rId12"/>
    <p:sldId id="281" r:id="rId1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91" d="100"/>
          <a:sy n="91" d="100"/>
        </p:scale>
        <p:origin x="-121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E9CC979B-7006-4C2D-AB7D-ED4D31FC4CBE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297" tIns="46148" rIns="92297" bIns="461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89"/>
            <a:ext cx="3004820" cy="46101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89"/>
            <a:ext cx="3004820" cy="46101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2B108E2B-21E5-4C37-BFD5-F2843AA4A6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2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08E2B-21E5-4C37-BFD5-F2843AA4A63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Bob Ciriello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April 24, 2017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Bob Ciriello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E91738-F059-4CD9-BCFE-A91D60391B3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772400" cy="2514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E4FBFC"/>
                </a:solidFill>
              </a:rPr>
              <a:t>Williamsport</a:t>
            </a:r>
            <a:r>
              <a:rPr lang="en-US" sz="4800" dirty="0">
                <a:solidFill>
                  <a:srgbClr val="CBF7F9"/>
                </a:solidFill>
              </a:rPr>
              <a:t> Little League</a:t>
            </a:r>
            <a:br>
              <a:rPr lang="en-US" sz="4800" dirty="0">
                <a:solidFill>
                  <a:srgbClr val="CBF7F9"/>
                </a:solidFill>
              </a:rPr>
            </a:br>
            <a:r>
              <a:rPr lang="en-US" sz="4800" dirty="0">
                <a:solidFill>
                  <a:srgbClr val="CBF7F9"/>
                </a:solidFill>
              </a:rPr>
              <a:t>Basic Baseball</a:t>
            </a:r>
            <a:br>
              <a:rPr lang="en-US" sz="4800" dirty="0">
                <a:solidFill>
                  <a:srgbClr val="CBF7F9"/>
                </a:solidFill>
              </a:rPr>
            </a:br>
            <a:r>
              <a:rPr lang="en-US" sz="4800" dirty="0">
                <a:solidFill>
                  <a:srgbClr val="CBF7F9"/>
                </a:solidFill>
              </a:rPr>
              <a:t>Rules and Understandings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6096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NJ State Federation of Umpires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3049" y="6172200"/>
            <a:ext cx="28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Ciriello </a:t>
            </a:r>
            <a:r>
              <a:rPr lang="en-US" dirty="0" smtClean="0"/>
              <a:t>- </a:t>
            </a:r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2" y="4191000"/>
            <a:ext cx="12732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0105"/>
            <a:ext cx="1219200" cy="118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9080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General 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05637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Game Length (4.10):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6 innings. 10 run difference, game ends after 4 (3 ½) inn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u="sng" dirty="0" smtClean="0">
                <a:solidFill>
                  <a:srgbClr val="0070C0"/>
                </a:solidFill>
              </a:rPr>
              <a:t>New in </a:t>
            </a:r>
            <a:r>
              <a:rPr lang="en-US" sz="2000" u="sng" dirty="0">
                <a:solidFill>
                  <a:srgbClr val="0070C0"/>
                </a:solidFill>
              </a:rPr>
              <a:t>2018</a:t>
            </a:r>
            <a:r>
              <a:rPr lang="en-US" sz="2000" dirty="0"/>
              <a:t> </a:t>
            </a:r>
            <a:r>
              <a:rPr lang="en-US" sz="2000" dirty="0" smtClean="0"/>
              <a:t>- League Optional, </a:t>
            </a:r>
            <a:r>
              <a:rPr lang="en-US" sz="2000" dirty="0"/>
              <a:t>15-run rule after three innings </a:t>
            </a:r>
          </a:p>
          <a:p>
            <a:endParaRPr lang="en-US" sz="2000" dirty="0"/>
          </a:p>
          <a:p>
            <a:r>
              <a:rPr lang="en-US" sz="2000" dirty="0"/>
              <a:t>Base Runners: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Runner can not leave base until pitched ball reaches batter (7.13)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Violation by any runner affects all other base runners.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u="sng" dirty="0"/>
              <a:t>Since 2012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Dropped 3</a:t>
            </a:r>
            <a:r>
              <a:rPr lang="en-US" sz="2000" baseline="30000" dirty="0"/>
              <a:t>rd</a:t>
            </a:r>
            <a:r>
              <a:rPr lang="en-US" sz="2000" dirty="0"/>
              <a:t> strike rule is in effect (6.05b).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Batter-runner is NOT out if he over runs first base on walk</a:t>
            </a:r>
          </a:p>
          <a:p>
            <a:pPr marL="800100" lvl="1" indent="-342900"/>
            <a:r>
              <a:rPr lang="en-US" sz="2000" dirty="0"/>
              <a:t>	 if he returns immediately to 1</a:t>
            </a:r>
            <a:r>
              <a:rPr lang="en-US" sz="2000" baseline="30000" dirty="0"/>
              <a:t>st</a:t>
            </a:r>
            <a:r>
              <a:rPr lang="en-US" sz="2000" dirty="0"/>
              <a:t> base. (7.08c Exception)</a:t>
            </a:r>
          </a:p>
          <a:p>
            <a:pPr marL="800100" lvl="1" indent="-342900"/>
            <a:r>
              <a:rPr lang="en-US" sz="2000" dirty="0"/>
              <a:t>		(Unless runner makes an attempt to advance to 2</a:t>
            </a:r>
            <a:r>
              <a:rPr lang="en-US" sz="2000" baseline="30000" dirty="0"/>
              <a:t>nd</a:t>
            </a:r>
            <a:r>
              <a:rPr lang="en-US" sz="2000" dirty="0"/>
              <a:t>.)</a:t>
            </a:r>
          </a:p>
          <a:p>
            <a:endParaRPr lang="en-US" sz="2000" dirty="0"/>
          </a:p>
          <a:p>
            <a:r>
              <a:rPr lang="en-US" sz="2000" dirty="0"/>
              <a:t>Pitching: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No Balks in Little League baseball (8.05)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Trips to the pitcher (8.06) -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0070C0"/>
                </a:solidFill>
              </a:rPr>
              <a:t>New in 2018 </a:t>
            </a:r>
            <a:r>
              <a:rPr lang="en-US" sz="2000" u="sng" dirty="0" smtClean="0"/>
              <a:t># trips reduced by one</a:t>
            </a:r>
            <a:endParaRPr lang="en-US" sz="2000" u="sng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Per pitcher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trips in an inning, </a:t>
            </a:r>
            <a:r>
              <a:rPr lang="en-US" sz="2000" dirty="0" smtClean="0"/>
              <a:t>3 </a:t>
            </a:r>
            <a:r>
              <a:rPr lang="en-US" sz="2000" dirty="0"/>
              <a:t>trips in a game then removed</a:t>
            </a:r>
          </a:p>
        </p:txBody>
      </p:sp>
    </p:spTree>
    <p:extLst>
      <p:ext uri="{BB962C8B-B14F-4D97-AF65-F5344CB8AC3E}">
        <p14:creationId xmlns:p14="http://schemas.microsoft.com/office/powerpoint/2010/main" val="221762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6" y="1038969"/>
            <a:ext cx="8543884" cy="49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2018 </a:t>
            </a:r>
            <a:r>
              <a:rPr lang="en-US" dirty="0"/>
              <a:t>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829" y="1600200"/>
            <a:ext cx="874297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Playing Rule </a:t>
            </a:r>
            <a:r>
              <a:rPr lang="en-US" sz="1600" b="1" u="sng" dirty="0" smtClean="0"/>
              <a:t>1.10 - The Bat.</a:t>
            </a:r>
            <a:endParaRPr lang="en-US" sz="1600" b="1" u="sng" dirty="0"/>
          </a:p>
          <a:p>
            <a:endParaRPr lang="en-US" sz="1600" b="1" dirty="0" smtClean="0"/>
          </a:p>
          <a:p>
            <a:r>
              <a:rPr lang="en-US" sz="1600" b="1" dirty="0"/>
              <a:t>Divisions:</a:t>
            </a:r>
            <a:r>
              <a:rPr lang="en-US" sz="1600" dirty="0"/>
              <a:t> Junior League Baseball divisions and </a:t>
            </a:r>
            <a:r>
              <a:rPr lang="en-US" sz="1600" dirty="0" smtClean="0"/>
              <a:t>below.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Synopsis: </a:t>
            </a: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bat must be a baseball bat which meets the USA Baseball Bat standard (</a:t>
            </a:r>
            <a:r>
              <a:rPr lang="en-US" sz="1600" dirty="0" err="1"/>
              <a:t>USABat</a:t>
            </a:r>
            <a:r>
              <a:rPr lang="en-US" sz="1600" dirty="0"/>
              <a:t>) </a:t>
            </a:r>
            <a:endParaRPr lang="en-US" sz="1600" dirty="0" smtClean="0"/>
          </a:p>
          <a:p>
            <a:r>
              <a:rPr lang="en-US" sz="1600" dirty="0" smtClean="0"/>
              <a:t>as </a:t>
            </a:r>
            <a:r>
              <a:rPr lang="en-US" sz="1600" dirty="0"/>
              <a:t>adopted by Little League. It shall be a smooth, rounded stick, and made of wood or of material </a:t>
            </a:r>
            <a:endParaRPr lang="en-US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color tested and proved acceptable to the USA Baseball Bat standard (</a:t>
            </a:r>
            <a:r>
              <a:rPr lang="en-US" sz="1600" dirty="0" err="1"/>
              <a:t>USABat</a:t>
            </a:r>
            <a:r>
              <a:rPr lang="en-US" sz="1600" dirty="0" smtClean="0"/>
              <a:t>).</a:t>
            </a:r>
          </a:p>
          <a:p>
            <a:endParaRPr lang="en-US" sz="1600" b="1" dirty="0"/>
          </a:p>
          <a:p>
            <a:r>
              <a:rPr lang="en-US" sz="1600" b="1" dirty="0"/>
              <a:t>Summary: </a:t>
            </a:r>
            <a:r>
              <a:rPr lang="en-US" sz="1600" dirty="0"/>
              <a:t>N</a:t>
            </a:r>
            <a:r>
              <a:rPr lang="en-US" sz="1600" dirty="0" smtClean="0"/>
              <a:t>on-wood </a:t>
            </a:r>
            <a:r>
              <a:rPr lang="en-US" sz="1600" dirty="0"/>
              <a:t>and laminated </a:t>
            </a:r>
            <a:r>
              <a:rPr lang="en-US" sz="1600" dirty="0" smtClean="0"/>
              <a:t>bats </a:t>
            </a:r>
            <a:r>
              <a:rPr lang="en-US" sz="1600" dirty="0"/>
              <a:t>shall bear the USA Baseball logo signifying that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bat meets the </a:t>
            </a:r>
            <a:r>
              <a:rPr lang="en-US" sz="1600" dirty="0" err="1"/>
              <a:t>USABat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USA Baseball’s Youth Bat Performance Standard. </a:t>
            </a:r>
            <a:endParaRPr lang="en-US" sz="1600" dirty="0" smtClean="0"/>
          </a:p>
          <a:p>
            <a:r>
              <a:rPr lang="en-US" sz="1600" dirty="0" smtClean="0"/>
              <a:t>All </a:t>
            </a:r>
            <a:r>
              <a:rPr lang="en-US" sz="1600" dirty="0"/>
              <a:t>BPF </a:t>
            </a:r>
            <a:r>
              <a:rPr lang="en-US" sz="1600" dirty="0" smtClean="0"/>
              <a:t>- </a:t>
            </a:r>
            <a:r>
              <a:rPr lang="en-US" sz="1600" dirty="0"/>
              <a:t>1.15 bats will be </a:t>
            </a:r>
            <a:r>
              <a:rPr lang="en-US" sz="1600" dirty="0" smtClean="0"/>
              <a:t>prohibited.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NOTE:</a:t>
            </a:r>
            <a:r>
              <a:rPr lang="en-US" sz="1600" dirty="0"/>
              <a:t> </a:t>
            </a:r>
            <a:r>
              <a:rPr lang="en-US" sz="1600" dirty="0" smtClean="0"/>
              <a:t> BBCOR bats are allowed in Senior / Junior / Intermediate (50/70) Divisions.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3657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7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2018 </a:t>
            </a:r>
            <a:r>
              <a:rPr lang="en-US" dirty="0"/>
              <a:t>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0498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Playing Rule </a:t>
            </a:r>
            <a:r>
              <a:rPr lang="en-US" sz="1600" b="1" u="sng" dirty="0" smtClean="0"/>
              <a:t>3.03 - Game Preliminaries.</a:t>
            </a:r>
            <a:endParaRPr lang="en-US" sz="1600" b="1" u="sng" dirty="0"/>
          </a:p>
          <a:p>
            <a:endParaRPr lang="en-US" sz="1600" b="1" dirty="0"/>
          </a:p>
          <a:p>
            <a:r>
              <a:rPr lang="en-US" sz="1600" b="1" dirty="0"/>
              <a:t>Divisions:</a:t>
            </a:r>
            <a:r>
              <a:rPr lang="en-US" sz="1600" dirty="0"/>
              <a:t> All</a:t>
            </a:r>
          </a:p>
          <a:p>
            <a:endParaRPr lang="en-US" sz="1600" dirty="0"/>
          </a:p>
          <a:p>
            <a:r>
              <a:rPr lang="en-US" sz="1600" b="1" dirty="0"/>
              <a:t>Synopsis: </a:t>
            </a:r>
            <a:r>
              <a:rPr lang="en-US" sz="1600" dirty="0"/>
              <a:t>This would revise the substitution rule for all divisions of play for the Regular Season</a:t>
            </a:r>
            <a:r>
              <a:rPr lang="en-US" sz="1600" dirty="0" smtClean="0"/>
              <a:t>.</a:t>
            </a:r>
          </a:p>
          <a:p>
            <a:endParaRPr lang="en-US" sz="1600" b="1" dirty="0"/>
          </a:p>
          <a:p>
            <a:r>
              <a:rPr lang="en-US" sz="1600" b="1" dirty="0" smtClean="0"/>
              <a:t>Summary</a:t>
            </a:r>
            <a:r>
              <a:rPr lang="en-US" sz="1600" b="1" dirty="0"/>
              <a:t>:</a:t>
            </a:r>
            <a:r>
              <a:rPr lang="en-US" sz="1600" dirty="0"/>
              <a:t> A player in the starting line-up who has been removed for a substitute may </a:t>
            </a:r>
          </a:p>
          <a:p>
            <a:r>
              <a:rPr lang="en-US" sz="1600" dirty="0" smtClean="0"/>
              <a:t>re-enter </a:t>
            </a:r>
            <a:r>
              <a:rPr lang="en-US" sz="1600" dirty="0"/>
              <a:t>the game, in the </a:t>
            </a:r>
            <a:r>
              <a:rPr lang="en-US" sz="1600" b="1" u="sng" dirty="0"/>
              <a:t>SAME</a:t>
            </a:r>
            <a:r>
              <a:rPr lang="en-US" sz="1600" dirty="0"/>
              <a:t> position in the batting order, provided: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/>
              <a:t>a) his or her substitute has completed one time at bat and;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/>
              <a:t>b) has played defensively for a minimum of six (6) consecutive outs</a:t>
            </a:r>
            <a:r>
              <a:rPr lang="en-US" sz="1600" dirty="0" smtClean="0"/>
              <a:t>;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NOTE:</a:t>
            </a:r>
            <a:r>
              <a:rPr lang="en-US" sz="1600" dirty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substitute may not be removed from the game prior to completion of his/her </a:t>
            </a:r>
            <a:endParaRPr lang="en-US" sz="1600" dirty="0" smtClean="0"/>
          </a:p>
          <a:p>
            <a:r>
              <a:rPr lang="en-US" sz="1600" dirty="0" smtClean="0"/>
              <a:t>mandatory </a:t>
            </a:r>
            <a:r>
              <a:rPr lang="en-US" sz="1600" dirty="0"/>
              <a:t>play requirements</a:t>
            </a:r>
            <a:r>
              <a:rPr lang="en-US" sz="1600" dirty="0" smtClean="0"/>
              <a:t>.</a:t>
            </a:r>
            <a:endParaRPr lang="en-US" sz="1600" i="1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32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2018 </a:t>
            </a:r>
            <a:r>
              <a:rPr lang="en-US" dirty="0"/>
              <a:t>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5337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Playing Rule 4.10(e</a:t>
            </a:r>
            <a:r>
              <a:rPr lang="en-US" sz="1600" b="1" u="sng" dirty="0" smtClean="0"/>
              <a:t>) - Starting and Ending the Game.</a:t>
            </a:r>
            <a:endParaRPr lang="en-US" sz="1600" b="1" u="sng" dirty="0"/>
          </a:p>
          <a:p>
            <a:endParaRPr lang="en-US" sz="1600" b="1" dirty="0" smtClean="0"/>
          </a:p>
          <a:p>
            <a:r>
              <a:rPr lang="en-US" sz="1600" b="1" dirty="0" smtClean="0"/>
              <a:t>Divisions</a:t>
            </a:r>
            <a:r>
              <a:rPr lang="en-US" sz="1600" b="1" dirty="0"/>
              <a:t>:</a:t>
            </a:r>
            <a:r>
              <a:rPr lang="en-US" sz="1600" dirty="0"/>
              <a:t> All</a:t>
            </a:r>
          </a:p>
          <a:p>
            <a:endParaRPr lang="en-US" sz="1600" dirty="0"/>
          </a:p>
          <a:p>
            <a:r>
              <a:rPr lang="en-US" sz="1600" b="1" dirty="0"/>
              <a:t>Synopsis: </a:t>
            </a:r>
            <a:r>
              <a:rPr lang="en-US" sz="1600" dirty="0"/>
              <a:t>This allows a local league to implement a 15-run rule after three </a:t>
            </a:r>
            <a:r>
              <a:rPr lang="en-US" sz="1600" dirty="0" smtClean="0"/>
              <a:t>innings </a:t>
            </a:r>
          </a:p>
          <a:p>
            <a:r>
              <a:rPr lang="en-US" sz="1600" dirty="0" smtClean="0"/>
              <a:t>[four </a:t>
            </a:r>
            <a:r>
              <a:rPr lang="en-US" sz="1600" dirty="0"/>
              <a:t>innings for Intermediate (50-70) Division/Junior/Senior League].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would be mandatory during the International Tournament.</a:t>
            </a:r>
            <a:endParaRPr lang="en-US" sz="1600" dirty="0" smtClean="0"/>
          </a:p>
          <a:p>
            <a:endParaRPr lang="en-US" sz="1600" b="1" dirty="0"/>
          </a:p>
          <a:p>
            <a:r>
              <a:rPr lang="en-US" sz="1600" b="1" dirty="0"/>
              <a:t>Summary: </a:t>
            </a:r>
            <a:r>
              <a:rPr lang="en-US" sz="1600" dirty="0"/>
              <a:t>If after three (3) </a:t>
            </a:r>
            <a:r>
              <a:rPr lang="en-US" sz="1600" dirty="0" smtClean="0"/>
              <a:t>innings, two </a:t>
            </a:r>
            <a:r>
              <a:rPr lang="en-US" sz="1600" dirty="0"/>
              <a:t>and one-half innings </a:t>
            </a:r>
            <a:r>
              <a:rPr lang="en-US" sz="1600" dirty="0" smtClean="0"/>
              <a:t>if </a:t>
            </a:r>
            <a:r>
              <a:rPr lang="en-US" sz="1600" dirty="0"/>
              <a:t>the home team is </a:t>
            </a:r>
            <a:r>
              <a:rPr lang="en-US" sz="1600" dirty="0" smtClean="0"/>
              <a:t>ahead, </a:t>
            </a:r>
          </a:p>
          <a:p>
            <a:r>
              <a:rPr lang="en-US" sz="1600" dirty="0" smtClean="0"/>
              <a:t>one </a:t>
            </a:r>
            <a:r>
              <a:rPr lang="en-US" sz="1600" dirty="0"/>
              <a:t>team has a lead of fifteen (15) runs or more, the manager of the team </a:t>
            </a:r>
            <a:r>
              <a:rPr lang="en-US" sz="1600" dirty="0" smtClean="0"/>
              <a:t>with </a:t>
            </a:r>
            <a:r>
              <a:rPr lang="en-US" sz="1600" dirty="0"/>
              <a:t>the least runs </a:t>
            </a:r>
            <a:endParaRPr lang="en-US" sz="1600" dirty="0" smtClean="0"/>
          </a:p>
          <a:p>
            <a:r>
              <a:rPr lang="en-US" sz="1600" dirty="0" smtClean="0"/>
              <a:t>shall </a:t>
            </a:r>
            <a:r>
              <a:rPr lang="en-US" sz="1600" dirty="0"/>
              <a:t>concede the victory to the opponent. </a:t>
            </a:r>
          </a:p>
          <a:p>
            <a:r>
              <a:rPr lang="en-US" sz="1600" dirty="0"/>
              <a:t>If after four (4) </a:t>
            </a:r>
            <a:r>
              <a:rPr lang="en-US" sz="1600" dirty="0" smtClean="0"/>
              <a:t>innings, </a:t>
            </a:r>
            <a:r>
              <a:rPr lang="en-US" sz="1600" dirty="0"/>
              <a:t>three and one-half innings </a:t>
            </a:r>
            <a:r>
              <a:rPr lang="en-US" sz="1600" dirty="0" smtClean="0"/>
              <a:t>if </a:t>
            </a:r>
            <a:r>
              <a:rPr lang="en-US" sz="1600" dirty="0"/>
              <a:t>the home team is ahead, one team has </a:t>
            </a:r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dirty="0"/>
              <a:t>lead of ten (10) runs or more, </a:t>
            </a:r>
            <a:r>
              <a:rPr lang="en-US" sz="1600" dirty="0" smtClean="0"/>
              <a:t>the </a:t>
            </a:r>
            <a:r>
              <a:rPr lang="en-US" sz="1600" dirty="0"/>
              <a:t>manager of the team with the least runs shall concede the </a:t>
            </a:r>
            <a:endParaRPr lang="en-US" sz="1600" dirty="0" smtClean="0"/>
          </a:p>
          <a:p>
            <a:r>
              <a:rPr lang="en-US" sz="1600" dirty="0" smtClean="0"/>
              <a:t>victory </a:t>
            </a:r>
            <a:r>
              <a:rPr lang="en-US" sz="1600" dirty="0"/>
              <a:t>to the opponent. 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NOTE: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(1</a:t>
            </a:r>
            <a:r>
              <a:rPr lang="en-US" sz="1600" dirty="0"/>
              <a:t>) If the visiting team has a lead of fifteen (15) or ten (10) runs or more respectively, </a:t>
            </a:r>
          </a:p>
          <a:p>
            <a:r>
              <a:rPr lang="en-US" sz="1600" dirty="0"/>
              <a:t>the home team must bat in its half of the inning. </a:t>
            </a:r>
          </a:p>
          <a:p>
            <a:endParaRPr lang="en-US" sz="1600" dirty="0"/>
          </a:p>
          <a:p>
            <a:r>
              <a:rPr lang="en-US" sz="1600" dirty="0"/>
              <a:t>(2) </a:t>
            </a:r>
            <a:r>
              <a:rPr lang="en-US" sz="1600" u="sng" dirty="0"/>
              <a:t>The local league may adopt the </a:t>
            </a:r>
            <a:r>
              <a:rPr lang="en-US" sz="1600" b="1" u="sng" dirty="0"/>
              <a:t>option</a:t>
            </a:r>
            <a:r>
              <a:rPr lang="en-US" sz="1600" u="sng" dirty="0"/>
              <a:t> of not utilizing this rule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17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2018 </a:t>
            </a:r>
            <a:r>
              <a:rPr lang="en-US" dirty="0"/>
              <a:t>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66198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Playing Rule </a:t>
            </a:r>
            <a:r>
              <a:rPr lang="en-US" sz="1600" b="1" u="sng" dirty="0" smtClean="0"/>
              <a:t>8.06 (a) and (b) - The Pitcher.</a:t>
            </a:r>
            <a:endParaRPr lang="en-US" sz="1600" b="1" u="sng" dirty="0"/>
          </a:p>
          <a:p>
            <a:endParaRPr lang="en-US" sz="1600" b="1" dirty="0" smtClean="0"/>
          </a:p>
          <a:p>
            <a:r>
              <a:rPr lang="en-US" sz="1600" b="1" dirty="0" smtClean="0"/>
              <a:t>Divisions</a:t>
            </a:r>
            <a:r>
              <a:rPr lang="en-US" sz="1600" b="1" dirty="0"/>
              <a:t>:</a:t>
            </a:r>
            <a:r>
              <a:rPr lang="en-US" sz="1600" dirty="0"/>
              <a:t> Major division and </a:t>
            </a:r>
            <a:r>
              <a:rPr lang="en-US" sz="1600" dirty="0" smtClean="0"/>
              <a:t>above.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Synopsis: </a:t>
            </a:r>
            <a:r>
              <a:rPr lang="en-US" sz="1600" dirty="0"/>
              <a:t>This reduces the number of visits to a pitcher to </a:t>
            </a:r>
            <a:r>
              <a:rPr lang="en-US" sz="1600" u="sng" dirty="0"/>
              <a:t>twice in one inning </a:t>
            </a:r>
            <a:r>
              <a:rPr lang="en-US" sz="1600" dirty="0"/>
              <a:t>or </a:t>
            </a:r>
            <a:r>
              <a:rPr lang="en-US" sz="1600" u="sng" dirty="0"/>
              <a:t>three times </a:t>
            </a:r>
            <a:endParaRPr lang="en-US" sz="1600" u="sng" dirty="0" smtClean="0"/>
          </a:p>
          <a:p>
            <a:r>
              <a:rPr lang="en-US" sz="1600" u="sng" dirty="0" smtClean="0"/>
              <a:t>in </a:t>
            </a:r>
            <a:r>
              <a:rPr lang="en-US" sz="1600" u="sng" dirty="0"/>
              <a:t>a game</a:t>
            </a:r>
            <a:r>
              <a:rPr lang="en-US" sz="1600" dirty="0"/>
              <a:t> for the Major Division and </a:t>
            </a:r>
            <a:r>
              <a:rPr lang="en-US" sz="1600" dirty="0" smtClean="0"/>
              <a:t>above. (Minors and below is still 3 per inning / 4 per game.)</a:t>
            </a:r>
          </a:p>
          <a:p>
            <a:endParaRPr lang="en-US" sz="1600" b="1" dirty="0"/>
          </a:p>
          <a:p>
            <a:r>
              <a:rPr lang="en-US" sz="1600" b="1" dirty="0"/>
              <a:t>Summary: </a:t>
            </a:r>
            <a:r>
              <a:rPr lang="en-US" sz="1600" dirty="0"/>
              <a:t>This rule, which applies to each pitcher who enters a game, governs the visits of the </a:t>
            </a:r>
            <a:endParaRPr lang="en-US" sz="1600" dirty="0" smtClean="0"/>
          </a:p>
          <a:p>
            <a:r>
              <a:rPr lang="en-US" sz="1600" dirty="0" smtClean="0"/>
              <a:t>manager </a:t>
            </a:r>
            <a:r>
              <a:rPr lang="en-US" sz="1600" dirty="0"/>
              <a:t>or coach to the pitcher at the mound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A </a:t>
            </a:r>
            <a:r>
              <a:rPr lang="en-US" sz="1600" dirty="0"/>
              <a:t>manager or coach may come out once </a:t>
            </a:r>
            <a:r>
              <a:rPr lang="en-US" sz="1600" dirty="0" smtClean="0"/>
              <a:t>in </a:t>
            </a:r>
            <a:r>
              <a:rPr lang="en-US" sz="1600" dirty="0"/>
              <a:t>one inning to visit with the pitcher, but the </a:t>
            </a:r>
          </a:p>
          <a:p>
            <a:r>
              <a:rPr lang="en-US" sz="1600" dirty="0" smtClean="0"/>
              <a:t>second time out</a:t>
            </a:r>
            <a:r>
              <a:rPr lang="en-US" sz="1600" dirty="0"/>
              <a:t>, the player must be removed as a pitcher.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(b) A manager or coach may come out twice </a:t>
            </a:r>
            <a:r>
              <a:rPr lang="en-US" sz="1600" dirty="0" smtClean="0"/>
              <a:t>in </a:t>
            </a:r>
            <a:r>
              <a:rPr lang="en-US" sz="1600" dirty="0"/>
              <a:t>one game to visit with the pitcher, but the </a:t>
            </a:r>
            <a:endParaRPr lang="en-US" sz="1600" dirty="0" smtClean="0"/>
          </a:p>
          <a:p>
            <a:r>
              <a:rPr lang="en-US" sz="1600" dirty="0" smtClean="0"/>
              <a:t>third time out</a:t>
            </a:r>
            <a:r>
              <a:rPr lang="en-US" sz="1600" dirty="0"/>
              <a:t>, the player must be removed as a pitcher. </a:t>
            </a:r>
            <a:endParaRPr lang="en-US" sz="1600" dirty="0" smtClean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NOTE:</a:t>
            </a:r>
            <a:r>
              <a:rPr lang="en-US" sz="1600" dirty="0"/>
              <a:t> This </a:t>
            </a:r>
            <a:r>
              <a:rPr lang="en-US" sz="1600" dirty="0" smtClean="0"/>
              <a:t>rule applies </a:t>
            </a:r>
            <a:r>
              <a:rPr lang="en-US" sz="1600" dirty="0"/>
              <a:t>to </a:t>
            </a:r>
            <a:r>
              <a:rPr lang="en-US" sz="1600" b="1" u="sng" dirty="0"/>
              <a:t>each pitcher</a:t>
            </a:r>
            <a:r>
              <a:rPr lang="en-US" sz="1600" dirty="0"/>
              <a:t> who enters a </a:t>
            </a:r>
            <a:r>
              <a:rPr lang="en-US" sz="1600" dirty="0" smtClean="0"/>
              <a:t>game.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435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2018 </a:t>
            </a:r>
            <a:r>
              <a:rPr lang="en-US" dirty="0"/>
              <a:t>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6358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Regulation VI (d) – Pitchers.</a:t>
            </a:r>
            <a:endParaRPr lang="en-US" sz="1600" b="1" u="sng" dirty="0"/>
          </a:p>
          <a:p>
            <a:endParaRPr lang="en-US" sz="1600" b="1" dirty="0" smtClean="0"/>
          </a:p>
          <a:p>
            <a:r>
              <a:rPr lang="en-US" sz="1600" b="1" dirty="0" smtClean="0"/>
              <a:t>Divisions</a:t>
            </a:r>
            <a:r>
              <a:rPr lang="en-US" sz="1600" b="1" dirty="0"/>
              <a:t>:</a:t>
            </a:r>
            <a:r>
              <a:rPr lang="en-US" sz="1600" dirty="0"/>
              <a:t> All divisions of </a:t>
            </a:r>
            <a:r>
              <a:rPr lang="en-US" sz="1600" dirty="0" smtClean="0"/>
              <a:t>Baseball.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Synopsis: </a:t>
            </a:r>
            <a:r>
              <a:rPr lang="en-US" sz="1600" dirty="0"/>
              <a:t>This restricts a player from pitching in three consecutive days in Regular Season </a:t>
            </a:r>
            <a:endParaRPr lang="en-US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Tournament</a:t>
            </a:r>
            <a:r>
              <a:rPr lang="en-US" sz="1600" dirty="0" smtClean="0"/>
              <a:t>.</a:t>
            </a:r>
          </a:p>
          <a:p>
            <a:endParaRPr lang="en-US" sz="1600" b="1" dirty="0"/>
          </a:p>
          <a:p>
            <a:r>
              <a:rPr lang="en-US" sz="1600" b="1" dirty="0"/>
              <a:t>Summary: </a:t>
            </a:r>
            <a:r>
              <a:rPr lang="en-US" sz="1600" dirty="0"/>
              <a:t>Under no circumstances shall a player pitch in three (3) consecutive days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 smtClean="0"/>
              <a:t>Existing Rule, General </a:t>
            </a:r>
            <a:r>
              <a:rPr lang="en-US" sz="1600" b="1" dirty="0"/>
              <a:t>Pitching </a:t>
            </a:r>
            <a:r>
              <a:rPr lang="en-US" sz="1600" b="1" dirty="0" smtClean="0"/>
              <a:t>reminder regarding Balks:</a:t>
            </a:r>
            <a:endParaRPr lang="en-US" sz="1600" b="1" dirty="0"/>
          </a:p>
          <a:p>
            <a:r>
              <a:rPr lang="en-US" sz="1600" dirty="0" smtClean="0"/>
              <a:t>On the 46/60 diamond (Little League and Minor Level) - No </a:t>
            </a:r>
            <a:r>
              <a:rPr lang="en-US" sz="1600" dirty="0"/>
              <a:t>Balks </a:t>
            </a:r>
            <a:r>
              <a:rPr lang="en-US" sz="1600" dirty="0" smtClean="0"/>
              <a:t>(8.05)</a:t>
            </a:r>
          </a:p>
          <a:p>
            <a:r>
              <a:rPr lang="en-US" sz="1600" dirty="0" smtClean="0"/>
              <a:t>On the 50/70 and 60/90 diamond - Balks can be called, and the ball is </a:t>
            </a:r>
            <a:r>
              <a:rPr lang="en-US" sz="1600" u="sng" dirty="0" smtClean="0"/>
              <a:t>LIVE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If the batter swings and hits the balk pitch let the play continue, it is a delayed dead ball.</a:t>
            </a:r>
          </a:p>
          <a:p>
            <a:r>
              <a:rPr lang="en-US" sz="1600" dirty="0" smtClean="0"/>
              <a:t>Offensive team manager can decline the penalty and accept the outcome of the play.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33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LL Field and Equipment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69420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Field: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Pitching Plate Distance: 46 feet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Base Line Length: 60 feet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Double First base is permissible (7.15)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Batter’s Box: 6’ x 3’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Catcher’s Box: 9’ triangle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No on-deck area</a:t>
            </a:r>
          </a:p>
          <a:p>
            <a:endParaRPr lang="en-US" sz="2000" dirty="0"/>
          </a:p>
          <a:p>
            <a:r>
              <a:rPr lang="en-US" sz="2000" dirty="0"/>
              <a:t>Team: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One (1) manager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Up to two (2) additional coaches (3.17)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Adult manager or coach must be in dugout at all times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Eligible, uniformed players only allowed in dugout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No “bat boys”</a:t>
            </a:r>
          </a:p>
        </p:txBody>
      </p:sp>
    </p:spTree>
    <p:extLst>
      <p:ext uri="{BB962C8B-B14F-4D97-AF65-F5344CB8AC3E}">
        <p14:creationId xmlns:p14="http://schemas.microsoft.com/office/powerpoint/2010/main" val="6333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LL Field and Equipment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801059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Bats (1.10</a:t>
            </a:r>
            <a:r>
              <a:rPr lang="en-US" sz="2000" dirty="0" smtClean="0"/>
              <a:t>): </a:t>
            </a:r>
            <a:r>
              <a:rPr lang="en-US" sz="2000" u="sng" dirty="0" smtClean="0">
                <a:solidFill>
                  <a:srgbClr val="0070C0"/>
                </a:solidFill>
              </a:rPr>
              <a:t>New in 2018 </a:t>
            </a:r>
            <a:endParaRPr lang="en-US" sz="2000" u="sng" dirty="0">
              <a:solidFill>
                <a:srgbClr val="0070C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Max Diameter</a:t>
            </a:r>
            <a:r>
              <a:rPr lang="en-US" sz="2000" dirty="0"/>
              <a:t>: 2 </a:t>
            </a:r>
            <a:r>
              <a:rPr lang="en-US" sz="2000" dirty="0" smtClean="0"/>
              <a:t>5/8 </a:t>
            </a:r>
            <a:r>
              <a:rPr lang="en-US" sz="2000" dirty="0"/>
              <a:t>inches 	Max Length: 33 inches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Non-wood and laminated bats shall bear the USA Baseball logo </a:t>
            </a:r>
            <a:endParaRPr lang="en-US" sz="2000" dirty="0" smtClean="0"/>
          </a:p>
          <a:p>
            <a:pPr lvl="1"/>
            <a:r>
              <a:rPr lang="en-US" sz="2000" dirty="0" smtClean="0"/>
              <a:t>signifying </a:t>
            </a:r>
            <a:r>
              <a:rPr lang="en-US" sz="2000" dirty="0"/>
              <a:t>that </a:t>
            </a:r>
            <a:r>
              <a:rPr lang="en-US" sz="2000" dirty="0" smtClean="0"/>
              <a:t>the </a:t>
            </a:r>
            <a:r>
              <a:rPr lang="en-US" sz="2000" dirty="0"/>
              <a:t>bat meets the </a:t>
            </a:r>
            <a:r>
              <a:rPr lang="en-US" sz="2000" dirty="0" err="1"/>
              <a:t>USABat</a:t>
            </a:r>
            <a:r>
              <a:rPr lang="en-US" sz="2000" dirty="0"/>
              <a:t> </a:t>
            </a:r>
            <a:r>
              <a:rPr lang="en-US" sz="2000" dirty="0" smtClean="0"/>
              <a:t>– Performance </a:t>
            </a:r>
            <a:r>
              <a:rPr lang="en-US" sz="2000" dirty="0"/>
              <a:t>Standard.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All BPF </a:t>
            </a:r>
            <a:r>
              <a:rPr lang="en-US" sz="2000" dirty="0" smtClean="0"/>
              <a:t>- </a:t>
            </a:r>
            <a:r>
              <a:rPr lang="en-US" sz="2000" dirty="0"/>
              <a:t>1.15 bats will be </a:t>
            </a:r>
            <a:r>
              <a:rPr lang="en-US" sz="2000" dirty="0" smtClean="0"/>
              <a:t>prohibited.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No Donuts </a:t>
            </a:r>
          </a:p>
          <a:p>
            <a:endParaRPr lang="en-US" sz="2000" dirty="0"/>
          </a:p>
          <a:p>
            <a:r>
              <a:rPr lang="en-US" sz="2000" dirty="0"/>
              <a:t>Catchers (1.17):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All catchers MUST have “dangling” throat protector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u="sng" dirty="0"/>
              <a:t>Since 2015</a:t>
            </a:r>
            <a:r>
              <a:rPr lang="en-US" sz="2000" dirty="0"/>
              <a:t> - “long” model chest protector is optional</a:t>
            </a:r>
          </a:p>
          <a:p>
            <a:endParaRPr lang="en-US" sz="2000" dirty="0"/>
          </a:p>
          <a:p>
            <a:r>
              <a:rPr lang="en-US" sz="2000" dirty="0"/>
              <a:t>Pitchers (VI):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Pitch count is in effect for all games. Required rest days </a:t>
            </a:r>
          </a:p>
          <a:p>
            <a:pPr lvl="1"/>
            <a:r>
              <a:rPr lang="en-US" sz="2000" dirty="0"/>
              <a:t>       depends upon number of pitches thrown in a day.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Maximum of 85 pitchers per day (11-12 yr. old)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Pitcher can not move to catcher if 41+ pitches thrown.</a:t>
            </a:r>
          </a:p>
        </p:txBody>
      </p:sp>
    </p:spTree>
    <p:extLst>
      <p:ext uri="{BB962C8B-B14F-4D97-AF65-F5344CB8AC3E}">
        <p14:creationId xmlns:p14="http://schemas.microsoft.com/office/powerpoint/2010/main" val="83474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General LL Baseball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dirty="0" smtClean="0"/>
              <a:t>23, 2018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6E91738-F059-4CD9-BCFE-A91D60391B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9626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Mandatory Play (IV):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All players must play a minimum of 6 defensive outs and 1 at bat.</a:t>
            </a:r>
          </a:p>
          <a:p>
            <a:endParaRPr lang="en-US" sz="2000" dirty="0"/>
          </a:p>
          <a:p>
            <a:r>
              <a:rPr lang="en-US" sz="2000" dirty="0"/>
              <a:t>Number of players: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Must START with 9 fielders (4.16)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Must END with 9 fielders (4.17)</a:t>
            </a:r>
          </a:p>
          <a:p>
            <a:endParaRPr lang="en-US" sz="2000" dirty="0"/>
          </a:p>
          <a:p>
            <a:r>
              <a:rPr lang="en-US" sz="2000" dirty="0"/>
              <a:t>Batting Order has 2 options: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1 </a:t>
            </a:r>
            <a:r>
              <a:rPr lang="en-US" sz="2000" dirty="0" smtClean="0"/>
              <a:t>- </a:t>
            </a:r>
            <a:r>
              <a:rPr lang="en-US" sz="2000" dirty="0"/>
              <a:t>Bat 9 players with subs (3.03)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2 </a:t>
            </a:r>
            <a:r>
              <a:rPr lang="en-US" sz="2000" dirty="0" smtClean="0"/>
              <a:t>- </a:t>
            </a:r>
            <a:r>
              <a:rPr lang="en-US" sz="2000" dirty="0"/>
              <a:t>Continuous batting order (4.04)</a:t>
            </a:r>
          </a:p>
          <a:p>
            <a:pPr lvl="1"/>
            <a:r>
              <a:rPr lang="en-US" sz="2000" dirty="0"/>
              <a:t>	No penalty for skipping over an injured or absent batter.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Coaches decision on allowing late arriving player to enter game.</a:t>
            </a:r>
          </a:p>
          <a:p>
            <a:endParaRPr lang="en-US" sz="2000" dirty="0"/>
          </a:p>
          <a:p>
            <a:r>
              <a:rPr lang="en-US" sz="2000" dirty="0"/>
              <a:t>Courtesy or “speed up” runners are not allowed (3.04)</a:t>
            </a:r>
          </a:p>
          <a:p>
            <a:r>
              <a:rPr lang="en-US" sz="2000" dirty="0"/>
              <a:t>“Special Pinch Runner” (7.14) can be used if batting 9 with subs.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674</TotalTime>
  <Words>934</Words>
  <Application>Microsoft Office PowerPoint</Application>
  <PresentationFormat>On-screen Show (4:3)</PresentationFormat>
  <Paragraphs>173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Williamsport Little League Basic Baseball Rules and Understandings</vt:lpstr>
      <vt:lpstr>New 2018 LL Baseball Rules</vt:lpstr>
      <vt:lpstr>New 2018 LL Baseball Rules</vt:lpstr>
      <vt:lpstr>New 2018 LL Baseball Rules</vt:lpstr>
      <vt:lpstr>New 2018 LL Baseball Rules</vt:lpstr>
      <vt:lpstr>New 2018 LL Baseball Rules</vt:lpstr>
      <vt:lpstr>LL Field and Equipment</vt:lpstr>
      <vt:lpstr>LL Field and Equipment</vt:lpstr>
      <vt:lpstr>General LL Baseball Rules</vt:lpstr>
      <vt:lpstr>General LL Baseball Rules</vt:lpstr>
      <vt:lpstr>PowerPoint Presentation</vt:lpstr>
      <vt:lpstr>PowerPoint Presentation</vt:lpstr>
    </vt:vector>
  </TitlesOfParts>
  <Company>AT&amp;T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Federation Williamsport Little League</dc:title>
  <dc:creator>CDT User</dc:creator>
  <cp:lastModifiedBy>The Ciriello's</cp:lastModifiedBy>
  <cp:revision>68</cp:revision>
  <cp:lastPrinted>2012-05-03T01:49:55Z</cp:lastPrinted>
  <dcterms:created xsi:type="dcterms:W3CDTF">2012-05-02T18:12:40Z</dcterms:created>
  <dcterms:modified xsi:type="dcterms:W3CDTF">2018-04-16T19:12:04Z</dcterms:modified>
</cp:coreProperties>
</file>