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6" r:id="rId5"/>
    <p:sldMasterId id="2147483802" r:id="rId6"/>
  </p:sldMasterIdLst>
  <p:notesMasterIdLst>
    <p:notesMasterId r:id="rId58"/>
  </p:notesMasterIdLst>
  <p:handoutMasterIdLst>
    <p:handoutMasterId r:id="rId59"/>
  </p:handoutMasterIdLst>
  <p:sldIdLst>
    <p:sldId id="369" r:id="rId7"/>
    <p:sldId id="259" r:id="rId8"/>
    <p:sldId id="372" r:id="rId9"/>
    <p:sldId id="376" r:id="rId10"/>
    <p:sldId id="385" r:id="rId11"/>
    <p:sldId id="375" r:id="rId12"/>
    <p:sldId id="386" r:id="rId13"/>
    <p:sldId id="374" r:id="rId14"/>
    <p:sldId id="388" r:id="rId15"/>
    <p:sldId id="390" r:id="rId16"/>
    <p:sldId id="373" r:id="rId17"/>
    <p:sldId id="378" r:id="rId18"/>
    <p:sldId id="387" r:id="rId19"/>
    <p:sldId id="377" r:id="rId20"/>
    <p:sldId id="263" r:id="rId21"/>
    <p:sldId id="379" r:id="rId22"/>
    <p:sldId id="363" r:id="rId23"/>
    <p:sldId id="364" r:id="rId24"/>
    <p:sldId id="303" r:id="rId25"/>
    <p:sldId id="258" r:id="rId26"/>
    <p:sldId id="346" r:id="rId27"/>
    <p:sldId id="347" r:id="rId28"/>
    <p:sldId id="348" r:id="rId29"/>
    <p:sldId id="359" r:id="rId30"/>
    <p:sldId id="341" r:id="rId31"/>
    <p:sldId id="349" r:id="rId32"/>
    <p:sldId id="360" r:id="rId33"/>
    <p:sldId id="380" r:id="rId34"/>
    <p:sldId id="350" r:id="rId35"/>
    <p:sldId id="351" r:id="rId36"/>
    <p:sldId id="361" r:id="rId37"/>
    <p:sldId id="384" r:id="rId38"/>
    <p:sldId id="343" r:id="rId39"/>
    <p:sldId id="352" r:id="rId40"/>
    <p:sldId id="362" r:id="rId41"/>
    <p:sldId id="340" r:id="rId42"/>
    <p:sldId id="269" r:id="rId43"/>
    <p:sldId id="353" r:id="rId44"/>
    <p:sldId id="344" r:id="rId45"/>
    <p:sldId id="354" r:id="rId46"/>
    <p:sldId id="345" r:id="rId47"/>
    <p:sldId id="355" r:id="rId48"/>
    <p:sldId id="381" r:id="rId49"/>
    <p:sldId id="382" r:id="rId50"/>
    <p:sldId id="383" r:id="rId51"/>
    <p:sldId id="356" r:id="rId52"/>
    <p:sldId id="357" r:id="rId53"/>
    <p:sldId id="358" r:id="rId54"/>
    <p:sldId id="365" r:id="rId55"/>
    <p:sldId id="323" r:id="rId56"/>
    <p:sldId id="325" r:id="rId5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8" autoAdjust="0"/>
    <p:restoredTop sz="93121" autoAdjust="0"/>
  </p:normalViewPr>
  <p:slideViewPr>
    <p:cSldViewPr snapToGrid="0">
      <p:cViewPr varScale="1">
        <p:scale>
          <a:sx n="65" d="100"/>
          <a:sy n="65" d="100"/>
        </p:scale>
        <p:origin x="-1062" y="-102"/>
      </p:cViewPr>
      <p:guideLst>
        <p:guide orient="horz" pos="2136"/>
        <p:guide pos="3840"/>
      </p:guideLst>
    </p:cSldViewPr>
  </p:slideViewPr>
  <p:notesTextViewPr>
    <p:cViewPr>
      <p:scale>
        <a:sx n="100" d="100"/>
        <a:sy n="100" d="100"/>
      </p:scale>
      <p:origin x="0" y="0"/>
    </p:cViewPr>
  </p:notesTextViewPr>
  <p:sorterViewPr>
    <p:cViewPr>
      <p:scale>
        <a:sx n="100" d="100"/>
        <a:sy n="100" d="100"/>
      </p:scale>
      <p:origin x="0" y="-2526"/>
    </p:cViewPr>
  </p:sorterViewPr>
  <p:notesViewPr>
    <p:cSldViewPr snapToGrid="0">
      <p:cViewPr varScale="1">
        <p:scale>
          <a:sx n="108" d="100"/>
          <a:sy n="108" d="100"/>
        </p:scale>
        <p:origin x="406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1/28/2024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1/28/2024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extLst>
      <p:ext uri="{BB962C8B-B14F-4D97-AF65-F5344CB8AC3E}">
        <p14:creationId xmlns:p14="http://schemas.microsoft.com/office/powerpoint/2010/main" val="2666645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854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5137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9538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92263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242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0728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ED53D7-7D80-469C-A1F2-75F2CA12D65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 </a:t>
            </a:r>
            <a:r>
              <a:rPr lang="en-US" altLang="en-US" dirty="0"/>
              <a:t>Three-Person Mechanics</a:t>
            </a:r>
          </a:p>
          <a:p>
            <a:pPr lvl="1"/>
            <a:r>
              <a:rPr lang="en-US" altLang="en-US" b="1" dirty="0"/>
              <a:t>Officiating Basketball -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5277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4420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6468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979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6583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7094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1305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5099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8" name="Rectangle 1">
            <a:extLst>
              <a:ext uri="{FF2B5EF4-FFF2-40B4-BE49-F238E27FC236}">
                <a16:creationId xmlns="" xmlns:a16="http://schemas.microsoft.com/office/drawing/2014/main" id="{306A014D-0E09-F089-616C-A5549F883F16}"/>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A group of people playing baseball&#10;&#10;Description automatically generated">
            <a:extLst>
              <a:ext uri="{FF2B5EF4-FFF2-40B4-BE49-F238E27FC236}">
                <a16:creationId xmlns="" xmlns:a16="http://schemas.microsoft.com/office/drawing/2014/main" id="{3532E035-7B75-04CB-D4F5-227B13AC28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7"/>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1/28/2024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424135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porty 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808670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 xmlns:a16="http://schemas.microsoft.com/office/drawing/2014/main" id="{769A6EE4-7B2A-4A1F-9D78-2ABD8DC0C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
            <a:extLst>
              <a:ext uri="{FF2B5EF4-FFF2-40B4-BE49-F238E27FC236}">
                <a16:creationId xmlns=""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291632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Sporty 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90631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1/28/2024</a:t>
            </a:fld>
            <a:endParaRPr lang="en-US" dirty="0"/>
          </a:p>
        </p:txBody>
      </p:sp>
      <p:sp>
        <p:nvSpPr>
          <p:cNvPr id="5" name="Footer Placeholder 4">
            <a:extLst>
              <a:ext uri="{FF2B5EF4-FFF2-40B4-BE49-F238E27FC236}">
                <a16:creationId xmlns=""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156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4" name="Picture 3" descr="A group of people playing baseball&#10;&#10;Description automatically generated">
            <a:extLst>
              <a:ext uri="{FF2B5EF4-FFF2-40B4-BE49-F238E27FC236}">
                <a16:creationId xmlns="" xmlns:a16="http://schemas.microsoft.com/office/drawing/2014/main" id="{8C4F5762-10A8-B63B-EB23-1AA8FCA76F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7"/>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9" name="Rectangle 1">
            <a:extLst>
              <a:ext uri="{FF2B5EF4-FFF2-40B4-BE49-F238E27FC236}">
                <a16:creationId xmlns="" xmlns:a16="http://schemas.microsoft.com/office/drawing/2014/main" id="{D87A85E0-EB69-82ED-E1EB-67A1AB798B2C}"/>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564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1/28/2024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1/28/2024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1/28/2024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1/28/2024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1/28/2024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4922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1/28/2024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1/28/2024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1/28/2024</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 xmlns:a16="http://schemas.microsoft.com/office/drawing/2014/main" id="{C00CB8E0-4CF4-41FC-9556-38B3AC65E3A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801" r:id="rId7"/>
    <p:sldLayoutId id="2147483795" r:id="rId8"/>
    <p:sldLayoutId id="2147483796" r:id="rId9"/>
    <p:sldLayoutId id="2147483797" r:id="rId10"/>
    <p:sldLayoutId id="2147483798" r:id="rId11"/>
    <p:sldLayoutId id="2147483799" r:id="rId12"/>
    <p:sldLayoutId id="2147483830" r:id="rId13"/>
    <p:sldLayoutId id="2147483831" r:id="rId14"/>
    <p:sldLayoutId id="2147483803" r:id="rId15"/>
    <p:sldLayoutId id="2147483804" r:id="rId16"/>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1/28/2024</a:t>
            </a:fld>
            <a:endParaRPr lang="en-US" dirty="0"/>
          </a:p>
        </p:txBody>
      </p:sp>
      <p:sp>
        <p:nvSpPr>
          <p:cNvPr id="5" name="Footer Placeholder 4">
            <a:extLst>
              <a:ext uri="{FF2B5EF4-FFF2-40B4-BE49-F238E27FC236}">
                <a16:creationId xmlns=""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 id="2147483816"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1/28/2024</a:t>
            </a:fld>
            <a:endParaRPr lang="en-US" dirty="0"/>
          </a:p>
        </p:txBody>
      </p:sp>
      <p:sp>
        <p:nvSpPr>
          <p:cNvPr id="5" name="Footer Placeholder 4">
            <a:extLst>
              <a:ext uri="{FF2B5EF4-FFF2-40B4-BE49-F238E27FC236}">
                <a16:creationId xmlns=""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233322"/>
      </p:ext>
    </p:extLst>
  </p:cSld>
  <p:clrMap bg1="lt1" tx1="dk1" bg2="lt2" tx2="dk2" accent1="accent1" accent2="accent2" accent3="accent3" accent4="accent4" accent5="accent5" accent6="accent6" hlink="hlink" folHlink="folHlink"/>
  <p:sldLayoutIdLst>
    <p:sldLayoutId id="2147483813" r:id="rId1"/>
    <p:sldLayoutId id="2147483811"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zoom.us/meeting/register/tJ0sde2prTMvGdFddFb01OnAKEYgK4d-kCcv" TargetMode="External"/><Relationship Id="rId2" Type="http://schemas.openxmlformats.org/officeDocument/2006/relationships/hyperlink" Target="https://zoom.us/meeting/register/tJYlduqvpjkpGd3QjApLb7G_iESJrcgr71DY" TargetMode="External"/><Relationship Id="rId1" Type="http://schemas.openxmlformats.org/officeDocument/2006/relationships/slideLayout" Target="../slideLayouts/slideLayout3.xml"/><Relationship Id="rId5" Type="http://schemas.openxmlformats.org/officeDocument/2006/relationships/hyperlink" Target="mailto:dmaggio@njsiaa.org" TargetMode="External"/><Relationship Id="rId4" Type="http://schemas.openxmlformats.org/officeDocument/2006/relationships/hyperlink" Target="mailto:no-reply@zoom.u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EC9604-5D6C-4DD9-BB25-16EBB5B997A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 xmlns:a16="http://schemas.microsoft.com/office/drawing/2014/main" id="{5C2F1652-CCD9-4A29-94A7-57934FA00D5B}"/>
              </a:ext>
            </a:extLst>
          </p:cNvPr>
          <p:cNvSpPr>
            <a:spLocks noGrp="1"/>
          </p:cNvSpPr>
          <p:nvPr>
            <p:ph type="body" idx="1"/>
          </p:nvPr>
        </p:nvSpPr>
        <p:spPr/>
        <p:txBody>
          <a:bodyPr/>
          <a:lstStyle/>
          <a:p>
            <a:r>
              <a:rPr kumimoji="0" lang="en-US" sz="4600" b="1" i="0" u="none" strike="noStrike" kern="1200" cap="all" spc="0" normalizeH="0" baseline="0" noProof="0" dirty="0">
                <a:ln>
                  <a:noFill/>
                </a:ln>
                <a:solidFill>
                  <a:prstClr val="white"/>
                </a:solidFill>
                <a:effectLst/>
                <a:uLnTx/>
                <a:uFillTx/>
                <a:latin typeface="Calibri"/>
                <a:ea typeface="+mj-ea"/>
                <a:cs typeface="+mj-cs"/>
              </a:rPr>
              <a:t>2024 NFHS Baseball Rule changes </a:t>
            </a:r>
            <a:br>
              <a:rPr kumimoji="0" lang="en-US" sz="4600" b="1" i="0" u="none" strike="noStrike" kern="1200" cap="all" spc="0" normalizeH="0" baseline="0" noProof="0" dirty="0">
                <a:ln>
                  <a:noFill/>
                </a:ln>
                <a:solidFill>
                  <a:prstClr val="white"/>
                </a:solidFill>
                <a:effectLst/>
                <a:uLnTx/>
                <a:uFillTx/>
                <a:latin typeface="Calibri"/>
                <a:ea typeface="+mj-ea"/>
                <a:cs typeface="+mj-cs"/>
              </a:rPr>
            </a:br>
            <a:r>
              <a:rPr kumimoji="0" lang="en-US" sz="4600" b="1" i="0" u="none" strike="noStrike" kern="1200" cap="all" spc="0" normalizeH="0" baseline="0" noProof="0" dirty="0" err="1">
                <a:ln>
                  <a:noFill/>
                </a:ln>
                <a:solidFill>
                  <a:prstClr val="white"/>
                </a:solidFill>
                <a:effectLst/>
                <a:uLnTx/>
                <a:uFillTx/>
                <a:latin typeface="Calibri"/>
                <a:ea typeface="+mj-ea"/>
                <a:cs typeface="+mj-cs"/>
              </a:rPr>
              <a:t>Powerpoint</a:t>
            </a:r>
            <a:endParaRPr lang="en-US" dirty="0"/>
          </a:p>
        </p:txBody>
      </p:sp>
    </p:spTree>
    <p:extLst>
      <p:ext uri="{BB962C8B-B14F-4D97-AF65-F5344CB8AC3E}">
        <p14:creationId xmlns:p14="http://schemas.microsoft.com/office/powerpoint/2010/main" val="1348521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First Base</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5" name="Picture 20" descr="BB NFHS PowerPoint2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34560" y="1902542"/>
            <a:ext cx="6777025" cy="458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01097" y="2684206"/>
            <a:ext cx="2816942" cy="3539430"/>
          </a:xfrm>
          <a:prstGeom prst="rect">
            <a:avLst/>
          </a:prstGeom>
          <a:noFill/>
        </p:spPr>
        <p:txBody>
          <a:bodyPr wrap="square" rtlCol="0">
            <a:spAutoFit/>
          </a:bodyPr>
          <a:lstStyle/>
          <a:p>
            <a:r>
              <a:rPr lang="en-US" sz="2800" b="1" dirty="0" smtClean="0"/>
              <a:t>Fielder uses white base</a:t>
            </a:r>
          </a:p>
          <a:p>
            <a:endParaRPr lang="en-US" sz="2800" b="1" dirty="0"/>
          </a:p>
          <a:p>
            <a:r>
              <a:rPr lang="en-US" sz="2800" b="1" dirty="0" smtClean="0"/>
              <a:t>Runner uses colored base which extends the 45 foot lane.</a:t>
            </a:r>
            <a:endParaRPr lang="en-US" sz="2800" b="1" dirty="0"/>
          </a:p>
        </p:txBody>
      </p:sp>
    </p:spTree>
    <p:extLst>
      <p:ext uri="{BB962C8B-B14F-4D97-AF65-F5344CB8AC3E}">
        <p14:creationId xmlns:p14="http://schemas.microsoft.com/office/powerpoint/2010/main" val="3351523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Njsiaa</a:t>
            </a:r>
            <a:r>
              <a:rPr lang="en-US" dirty="0" smtClean="0"/>
              <a:t> baseball exam</a:t>
            </a:r>
            <a:endParaRPr lang="en-US" dirty="0"/>
          </a:p>
        </p:txBody>
      </p:sp>
      <p:sp>
        <p:nvSpPr>
          <p:cNvPr id="3" name="Content Placeholder 2"/>
          <p:cNvSpPr>
            <a:spLocks noGrp="1"/>
          </p:cNvSpPr>
          <p:nvPr>
            <p:ph idx="1"/>
          </p:nvPr>
        </p:nvSpPr>
        <p:spPr/>
        <p:txBody>
          <a:bodyPr/>
          <a:lstStyle/>
          <a:p>
            <a:pPr marL="0" indent="0">
              <a:buNone/>
            </a:pPr>
            <a:r>
              <a:rPr lang="en-US" sz="3200" dirty="0" smtClean="0"/>
              <a:t>On the NJSIAA website.</a:t>
            </a:r>
          </a:p>
          <a:p>
            <a:pPr marL="0" indent="0">
              <a:buNone/>
            </a:pPr>
            <a:endParaRPr lang="en-US" sz="3200" dirty="0"/>
          </a:p>
          <a:p>
            <a:pPr marL="0" indent="0">
              <a:buNone/>
            </a:pPr>
            <a:r>
              <a:rPr lang="en-US" sz="3200" dirty="0" smtClean="0"/>
              <a:t>Will be open from February 1 though June 1</a:t>
            </a:r>
            <a:r>
              <a:rPr lang="en-US" sz="3200" baseline="30000" dirty="0" smtClean="0"/>
              <a:t>st</a:t>
            </a:r>
            <a:r>
              <a:rPr lang="en-US" sz="3200" dirty="0" smtClean="0"/>
              <a:t>.</a:t>
            </a:r>
          </a:p>
          <a:p>
            <a:pPr marL="0" indent="0">
              <a:buNone/>
            </a:pPr>
            <a:endParaRPr lang="en-US" sz="3200" dirty="0"/>
          </a:p>
          <a:p>
            <a:pPr marL="0" indent="0">
              <a:buNone/>
            </a:pPr>
            <a:r>
              <a:rPr lang="en-US" sz="3200" dirty="0" smtClean="0"/>
              <a:t>Passing score = 80%.</a:t>
            </a:r>
            <a:endParaRPr lang="en-US" sz="32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7413" y="487016"/>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253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Umpire registration</a:t>
            </a:r>
            <a:endParaRPr lang="en-US" dirty="0"/>
          </a:p>
        </p:txBody>
      </p:sp>
      <p:sp>
        <p:nvSpPr>
          <p:cNvPr id="3" name="Content Placeholder 2"/>
          <p:cNvSpPr>
            <a:spLocks noGrp="1"/>
          </p:cNvSpPr>
          <p:nvPr>
            <p:ph idx="1"/>
          </p:nvPr>
        </p:nvSpPr>
        <p:spPr/>
        <p:txBody>
          <a:bodyPr/>
          <a:lstStyle/>
          <a:p>
            <a:pPr marL="0" indent="0">
              <a:buNone/>
            </a:pPr>
            <a:r>
              <a:rPr lang="en-US" dirty="0" smtClean="0"/>
              <a:t>Log in to NJSIAA.org</a:t>
            </a:r>
          </a:p>
          <a:p>
            <a:pPr marL="0" indent="0">
              <a:buNone/>
            </a:pPr>
            <a:endParaRPr lang="en-US" dirty="0"/>
          </a:p>
          <a:p>
            <a:pPr marL="0" indent="0">
              <a:buNone/>
            </a:pPr>
            <a:r>
              <a:rPr lang="en-US" dirty="0" smtClean="0"/>
              <a:t>Pay the Registration and Criminal Background Check fee.</a:t>
            </a:r>
          </a:p>
          <a:p>
            <a:pPr marL="0" indent="0">
              <a:buNone/>
            </a:pPr>
            <a:endParaRPr lang="en-US" dirty="0"/>
          </a:p>
          <a:p>
            <a:pPr marL="0" indent="0">
              <a:buNone/>
            </a:pPr>
            <a:r>
              <a:rPr lang="en-US" dirty="0" smtClean="0"/>
              <a:t>Attend an Interpretation Meeting</a:t>
            </a:r>
          </a:p>
          <a:p>
            <a:pPr marL="0" indent="0">
              <a:buNone/>
            </a:pPr>
            <a:endParaRPr lang="en-US" dirty="0"/>
          </a:p>
          <a:p>
            <a:pPr marL="0" indent="0">
              <a:buNone/>
            </a:pPr>
            <a:r>
              <a:rPr lang="en-US" dirty="0" smtClean="0"/>
              <a:t>Take the concussion course and notify your chapter secretary.</a:t>
            </a:r>
          </a:p>
          <a:p>
            <a:pPr marL="0" indent="0">
              <a:buNone/>
            </a:pPr>
            <a:endParaRPr lang="en-US" dirty="0"/>
          </a:p>
          <a:p>
            <a:pPr marL="0" indent="0">
              <a:buNone/>
            </a:pPr>
            <a:r>
              <a:rPr lang="en-US" dirty="0" smtClean="0"/>
              <a:t>Take the Implicit Bias course when open. </a:t>
            </a:r>
          </a:p>
          <a:p>
            <a:pPr marL="0" indent="0">
              <a:buNone/>
            </a:pPr>
            <a:endParaRPr lang="en-US" dirty="0"/>
          </a:p>
          <a:p>
            <a:pPr marL="0" indent="0">
              <a:buNone/>
            </a:pPr>
            <a:r>
              <a:rPr lang="en-US" dirty="0" smtClean="0"/>
              <a:t>Be a member in Good Standing with your Chapter.</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7413" y="487016"/>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3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Bias Workshop</a:t>
            </a:r>
            <a:endParaRPr lang="en-US" dirty="0"/>
          </a:p>
        </p:txBody>
      </p:sp>
      <p:sp>
        <p:nvSpPr>
          <p:cNvPr id="3" name="Content Placeholder 2"/>
          <p:cNvSpPr>
            <a:spLocks noGrp="1"/>
          </p:cNvSpPr>
          <p:nvPr>
            <p:ph idx="1"/>
          </p:nvPr>
        </p:nvSpPr>
        <p:spPr/>
        <p:txBody>
          <a:bodyPr/>
          <a:lstStyle/>
          <a:p>
            <a:pPr marL="0" indent="0">
              <a:buNone/>
            </a:pPr>
            <a:r>
              <a:rPr lang="en-US" sz="2800" b="1" dirty="0">
                <a:solidFill>
                  <a:srgbClr val="000000"/>
                </a:solidFill>
                <a:latin typeface="Montserrat"/>
              </a:rPr>
              <a:t>Memo:</a:t>
            </a: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Winter Sports Implicit Bias Make-ups</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r>
              <a:rPr lang="en-US" sz="2000" dirty="0">
                <a:solidFill>
                  <a:srgbClr val="000000"/>
                </a:solidFill>
                <a:latin typeface="Montserrat"/>
              </a:rPr>
              <a:t>Below you will find the registration links to 6 make-up Winter workshops. Pre-registration is required. Each registration link is unique to the specific date and time. Each session will be limited to 100 participants. </a:t>
            </a:r>
            <a:r>
              <a:rPr lang="en-US" sz="2000" b="1" dirty="0">
                <a:solidFill>
                  <a:srgbClr val="000000"/>
                </a:solidFill>
                <a:latin typeface="Montserrat"/>
              </a:rPr>
              <a:t>Please only register for one session. </a:t>
            </a:r>
            <a:endParaRPr lang="en-US" sz="2000" dirty="0">
              <a:solidFill>
                <a:srgbClr val="000000"/>
              </a:solidFill>
              <a:latin typeface="Montserrat"/>
            </a:endParaRPr>
          </a:p>
          <a:p>
            <a:pPr marL="0" indent="0">
              <a:buNone/>
            </a:pPr>
            <a:r>
              <a:rPr lang="en-US" sz="2000" dirty="0">
                <a:solidFill>
                  <a:srgbClr val="000000"/>
                </a:solidFill>
                <a:latin typeface="Montserrat"/>
              </a:rPr>
              <a:t/>
            </a:r>
            <a:br>
              <a:rPr lang="en-US" sz="2000" dirty="0">
                <a:solidFill>
                  <a:srgbClr val="000000"/>
                </a:solidFill>
                <a:latin typeface="Montserrat"/>
              </a:rPr>
            </a:br>
            <a:r>
              <a:rPr lang="en-US" sz="2000" dirty="0">
                <a:solidFill>
                  <a:srgbClr val="000000"/>
                </a:solidFill>
                <a:latin typeface="Montserrat"/>
              </a:rPr>
              <a:t/>
            </a:r>
            <a:br>
              <a:rPr lang="en-US" sz="2000" dirty="0">
                <a:solidFill>
                  <a:srgbClr val="000000"/>
                </a:solidFill>
                <a:latin typeface="Montserrat"/>
              </a:rPr>
            </a:br>
            <a:r>
              <a:rPr lang="en-US" sz="2000" dirty="0">
                <a:solidFill>
                  <a:srgbClr val="0084D6"/>
                </a:solidFill>
                <a:latin typeface="Montserrat"/>
                <a:hlinkClick r:id="rId2" tooltip="https://zoom.us/meeting/register/tJYlduqvpjkpGd3QjApLb7G_iESJrcgr71DY"/>
              </a:rPr>
              <a:t>Tuesday, January 30</a:t>
            </a:r>
            <a:r>
              <a:rPr lang="en-US" sz="2000" baseline="30000" dirty="0">
                <a:solidFill>
                  <a:srgbClr val="0084D6"/>
                </a:solidFill>
                <a:latin typeface="Montserrat"/>
                <a:hlinkClick r:id="rId2" tooltip="https://zoom.us/meeting/register/tJYlduqvpjkpGd3QjApLb7G_iESJrcgr71DY"/>
              </a:rPr>
              <a:t>th</a:t>
            </a:r>
            <a:r>
              <a:rPr lang="en-US" sz="2000" dirty="0">
                <a:solidFill>
                  <a:srgbClr val="0084D6"/>
                </a:solidFill>
                <a:latin typeface="Montserrat"/>
                <a:hlinkClick r:id="rId2" tooltip="https://zoom.us/meeting/register/tJYlduqvpjkpGd3QjApLb7G_iESJrcgr71DY"/>
              </a:rPr>
              <a:t> – 4:00pm</a:t>
            </a:r>
            <a:endParaRPr lang="en-US" sz="2000" dirty="0">
              <a:solidFill>
                <a:srgbClr val="000000"/>
              </a:solidFill>
              <a:latin typeface="Montserrat"/>
            </a:endParaRPr>
          </a:p>
          <a:p>
            <a:pPr marL="0" indent="0">
              <a:buNone/>
            </a:pPr>
            <a:r>
              <a:rPr lang="en-US" sz="2800" dirty="0">
                <a:solidFill>
                  <a:srgbClr val="000000"/>
                </a:solidFill>
                <a:latin typeface="Montserrat"/>
              </a:rPr>
              <a:t/>
            </a:r>
            <a:br>
              <a:rPr lang="en-US" sz="2800" dirty="0">
                <a:solidFill>
                  <a:srgbClr val="000000"/>
                </a:solidFill>
                <a:latin typeface="Montserrat"/>
              </a:rPr>
            </a:br>
            <a:r>
              <a:rPr lang="en-US" sz="2800" dirty="0">
                <a:solidFill>
                  <a:srgbClr val="0084D6"/>
                </a:solidFill>
                <a:latin typeface="Montserrat"/>
                <a:hlinkClick r:id="rId3"/>
              </a:rPr>
              <a:t>Tues day, January 30</a:t>
            </a:r>
            <a:r>
              <a:rPr lang="en-US" sz="2800" baseline="30000" dirty="0">
                <a:solidFill>
                  <a:srgbClr val="0084D6"/>
                </a:solidFill>
                <a:latin typeface="Montserrat"/>
                <a:hlinkClick r:id="rId3"/>
              </a:rPr>
              <a:t>th</a:t>
            </a:r>
            <a:r>
              <a:rPr lang="en-US" sz="2800" dirty="0">
                <a:solidFill>
                  <a:srgbClr val="0084D6"/>
                </a:solidFill>
                <a:latin typeface="Montserrat"/>
                <a:hlinkClick r:id="rId3"/>
              </a:rPr>
              <a:t> – 8:00pm</a:t>
            </a:r>
            <a:endParaRPr lang="en-US" sz="2800" dirty="0">
              <a:solidFill>
                <a:srgbClr val="000000"/>
              </a:solidFill>
              <a:latin typeface="Montserrat"/>
            </a:endParaRPr>
          </a:p>
          <a:p>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The link to join the Zoom meeting will be sent in your confirmation email from Zoom. This email is sent right after you successfully register for the session. The email will come from </a:t>
            </a:r>
            <a:r>
              <a:rPr lang="en-US" sz="2800" dirty="0">
                <a:solidFill>
                  <a:srgbClr val="0000FF"/>
                </a:solidFill>
                <a:latin typeface="Montserrat"/>
                <a:hlinkClick r:id="rId4"/>
              </a:rPr>
              <a:t>no-reply@zoom.us</a:t>
            </a:r>
            <a:r>
              <a:rPr lang="en-US" sz="2800" dirty="0">
                <a:solidFill>
                  <a:srgbClr val="000000"/>
                </a:solidFill>
                <a:latin typeface="Montserrat"/>
              </a:rPr>
              <a:t>.</a:t>
            </a:r>
          </a:p>
          <a:p>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If you do not see it in your inbox, please also check your spam/junk </a:t>
            </a:r>
            <a:r>
              <a:rPr lang="en-US" sz="2800" dirty="0" err="1">
                <a:solidFill>
                  <a:srgbClr val="000000"/>
                </a:solidFill>
                <a:latin typeface="Montserrat"/>
              </a:rPr>
              <a:t>folde</a:t>
            </a:r>
            <a:r>
              <a:rPr lang="en-US" sz="2800" dirty="0">
                <a:solidFill>
                  <a:srgbClr val="000000"/>
                </a:solidFill>
                <a:latin typeface="Montserrat"/>
              </a:rPr>
              <a:t> </a:t>
            </a:r>
            <a:r>
              <a:rPr lang="en-US" sz="2800" dirty="0" err="1">
                <a:solidFill>
                  <a:srgbClr val="000000"/>
                </a:solidFill>
                <a:latin typeface="Montserrat"/>
              </a:rPr>
              <a:t>rs</a:t>
            </a:r>
            <a:r>
              <a:rPr lang="en-US" sz="2800" dirty="0">
                <a:solidFill>
                  <a:srgbClr val="000000"/>
                </a:solidFill>
                <a:latin typeface="Montserrat"/>
              </a:rPr>
              <a:t>. If you still cannot locate the email, please email Dena Maggio at </a:t>
            </a:r>
            <a:r>
              <a:rPr lang="en-US" sz="2800" dirty="0">
                <a:solidFill>
                  <a:srgbClr val="0000FF"/>
                </a:solidFill>
                <a:latin typeface="Montserrat"/>
                <a:hlinkClick r:id="rId5"/>
              </a:rPr>
              <a:t>dmaggio@njsiaa.org</a:t>
            </a:r>
            <a:r>
              <a:rPr lang="en-US" sz="2800" dirty="0">
                <a:solidFill>
                  <a:srgbClr val="000000"/>
                </a:solidFill>
                <a:latin typeface="Montserrat"/>
              </a:rPr>
              <a:t> as soon as possible.</a:t>
            </a:r>
          </a:p>
          <a:p>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Please do not wait until the last minute to ensure you have received this email—it contains the link you need to join the meeting.</a:t>
            </a:r>
          </a:p>
          <a:p>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NOTES:</a:t>
            </a:r>
          </a:p>
          <a:p>
            <a:r>
              <a:rPr lang="en-US" sz="2800" dirty="0">
                <a:solidFill>
                  <a:srgbClr val="000000"/>
                </a:solidFill>
                <a:latin typeface="Montserrat"/>
              </a:rPr>
              <a:t/>
            </a:r>
            <a:br>
              <a:rPr lang="en-US" sz="2800" dirty="0">
                <a:solidFill>
                  <a:srgbClr val="000000"/>
                </a:solidFill>
                <a:latin typeface="Montserrat"/>
              </a:rPr>
            </a:br>
            <a:endParaRPr lang="en-US" sz="2800" dirty="0">
              <a:solidFill>
                <a:srgbClr val="000000"/>
              </a:solidFill>
              <a:latin typeface="Montserrat"/>
            </a:endParaRPr>
          </a:p>
          <a:p>
            <a:pPr>
              <a:buFont typeface="Arial"/>
              <a:buChar char="•"/>
            </a:pP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Regular season game assignments will NOT be affected by the status of your completion of this workshop. </a:t>
            </a:r>
            <a:r>
              <a:rPr lang="en-US" sz="2800" b="1" dirty="0">
                <a:solidFill>
                  <a:srgbClr val="000000"/>
                </a:solidFill>
                <a:latin typeface="Montserrat"/>
              </a:rPr>
              <a:t>Officials will be ineligible for post-season state tournament assignments without participating in the workshop. </a:t>
            </a:r>
            <a:r>
              <a:rPr lang="en-US" sz="2800" dirty="0">
                <a:solidFill>
                  <a:srgbClr val="000000"/>
                </a:solidFill>
                <a:latin typeface="Montserrat"/>
              </a:rPr>
              <a:t/>
            </a:r>
            <a:br>
              <a:rPr lang="en-US" sz="2800" dirty="0">
                <a:solidFill>
                  <a:srgbClr val="000000"/>
                </a:solidFill>
                <a:latin typeface="Montserrat"/>
              </a:rPr>
            </a:br>
            <a:endParaRPr lang="en-US" sz="2800" dirty="0">
              <a:solidFill>
                <a:srgbClr val="000000"/>
              </a:solidFill>
              <a:latin typeface="Montserrat"/>
            </a:endParaRPr>
          </a:p>
          <a:p>
            <a:pPr>
              <a:buFont typeface="Arial"/>
              <a:buChar char="•"/>
            </a:pPr>
            <a:r>
              <a:rPr lang="en-US" sz="2800" dirty="0">
                <a:solidFill>
                  <a:srgbClr val="000000"/>
                </a:solidFill>
                <a:latin typeface="Montserrat"/>
              </a:rPr>
              <a:t>Similar workshops, like the NFHS course, will not be accepted.</a:t>
            </a:r>
            <a:br>
              <a:rPr lang="en-US" sz="2800" dirty="0">
                <a:solidFill>
                  <a:srgbClr val="000000"/>
                </a:solidFill>
                <a:latin typeface="Montserrat"/>
              </a:rPr>
            </a:br>
            <a:endParaRPr lang="en-US" sz="2800" dirty="0">
              <a:solidFill>
                <a:srgbClr val="000000"/>
              </a:solidFill>
              <a:latin typeface="Montserrat"/>
            </a:endParaRPr>
          </a:p>
          <a:p>
            <a:pPr>
              <a:buFont typeface="Arial"/>
              <a:buChar char="•"/>
            </a:pPr>
            <a:r>
              <a:rPr lang="en-US" sz="2800" dirty="0">
                <a:solidFill>
                  <a:srgbClr val="000000"/>
                </a:solidFill>
                <a:latin typeface="Montserrat"/>
              </a:rPr>
              <a:t>These workshops are for WINTER OFFICIALS ONLY. Spring officials will have their own workshops posted at a later date.</a:t>
            </a:r>
            <a:br>
              <a:rPr lang="en-US" sz="2800" dirty="0">
                <a:solidFill>
                  <a:srgbClr val="000000"/>
                </a:solidFill>
                <a:latin typeface="Montserrat"/>
              </a:rPr>
            </a:br>
            <a:endParaRPr lang="en-US" sz="2800" dirty="0">
              <a:solidFill>
                <a:srgbClr val="000000"/>
              </a:solidFill>
              <a:latin typeface="Montserrat"/>
            </a:endParaRPr>
          </a:p>
          <a:p>
            <a:pPr>
              <a:buFont typeface="Arial"/>
              <a:buChar char="•"/>
            </a:pPr>
            <a:r>
              <a:rPr lang="en-US" sz="2800" dirty="0">
                <a:solidFill>
                  <a:srgbClr val="000000"/>
                </a:solidFill>
                <a:latin typeface="Montserrat"/>
              </a:rPr>
              <a:t>Please only register for ONE session. We have many officials registering multiple times and taking much needed spots away from others.</a:t>
            </a:r>
            <a:br>
              <a:rPr lang="en-US" sz="2800" dirty="0">
                <a:solidFill>
                  <a:srgbClr val="000000"/>
                </a:solidFill>
                <a:latin typeface="Montserrat"/>
              </a:rPr>
            </a:br>
            <a:endParaRPr lang="en-US" sz="2800" dirty="0">
              <a:solidFill>
                <a:srgbClr val="000000"/>
              </a:solidFill>
              <a:latin typeface="Montserrat"/>
            </a:endParaRPr>
          </a:p>
          <a:p>
            <a:pPr>
              <a:buFont typeface="Arial"/>
              <a:buChar char="•"/>
            </a:pPr>
            <a:r>
              <a:rPr lang="en-US" sz="2800" dirty="0">
                <a:solidFill>
                  <a:srgbClr val="000000"/>
                </a:solidFill>
                <a:latin typeface="Montserrat"/>
              </a:rPr>
              <a:t>Credit will be confirmed </a:t>
            </a:r>
            <a:r>
              <a:rPr lang="en-US" sz="2800" dirty="0" err="1">
                <a:solidFill>
                  <a:srgbClr val="000000"/>
                </a:solidFill>
                <a:latin typeface="Montserrat"/>
              </a:rPr>
              <a:t>throu</a:t>
            </a:r>
            <a:r>
              <a:rPr lang="en-US" sz="2800" dirty="0">
                <a:solidFill>
                  <a:srgbClr val="000000"/>
                </a:solidFill>
                <a:latin typeface="Montserrat"/>
              </a:rPr>
              <a:t> </a:t>
            </a:r>
            <a:r>
              <a:rPr lang="en-US" sz="2800" dirty="0" err="1">
                <a:solidFill>
                  <a:srgbClr val="000000"/>
                </a:solidFill>
                <a:latin typeface="Montserrat"/>
              </a:rPr>
              <a:t>gh</a:t>
            </a:r>
            <a:r>
              <a:rPr lang="en-US" sz="2800" dirty="0">
                <a:solidFill>
                  <a:srgbClr val="000000"/>
                </a:solidFill>
                <a:latin typeface="Montserrat"/>
              </a:rPr>
              <a:t> Zoom attendance reports. Chapters will be sent a list of all officials who have completed the course requirement.</a:t>
            </a:r>
            <a:br>
              <a:rPr lang="en-US" sz="2800" dirty="0">
                <a:solidFill>
                  <a:srgbClr val="000000"/>
                </a:solidFill>
                <a:latin typeface="Montserrat"/>
              </a:rPr>
            </a:br>
            <a:endParaRPr lang="en-US" sz="2800" dirty="0">
              <a:solidFill>
                <a:srgbClr val="000000"/>
              </a:solidFill>
              <a:latin typeface="Montserrat"/>
            </a:endParaRPr>
          </a:p>
          <a:p>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endParaRPr lang="en-US" sz="2800" dirty="0">
              <a:solidFill>
                <a:srgbClr val="000000"/>
              </a:solidFill>
              <a:latin typeface="Montserrat"/>
            </a:endParaRPr>
          </a:p>
          <a:p>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
            </a:r>
            <a:br>
              <a:rPr lang="en-US" sz="2800" dirty="0">
                <a:solidFill>
                  <a:srgbClr val="000000"/>
                </a:solidFill>
                <a:latin typeface="Montserrat"/>
              </a:rPr>
            </a:br>
            <a:r>
              <a:rPr lang="en-US" sz="2800" dirty="0">
                <a:solidFill>
                  <a:srgbClr val="000000"/>
                </a:solidFill>
                <a:latin typeface="Montserrat"/>
              </a:rPr>
              <a:t>Regards,</a:t>
            </a:r>
            <a:br>
              <a:rPr lang="en-US" sz="2800" dirty="0">
                <a:solidFill>
                  <a:srgbClr val="000000"/>
                </a:solidFill>
                <a:latin typeface="Montserrat"/>
              </a:rPr>
            </a:br>
            <a:r>
              <a:rPr lang="en-US" sz="2800" dirty="0">
                <a:solidFill>
                  <a:srgbClr val="000000"/>
                </a:solidFill>
                <a:latin typeface="Montserrat"/>
              </a:rPr>
              <a:t>Tony </a:t>
            </a:r>
            <a:r>
              <a:rPr lang="en-US" sz="2800" dirty="0" err="1">
                <a:solidFill>
                  <a:srgbClr val="000000"/>
                </a:solidFill>
                <a:latin typeface="Montserrat"/>
              </a:rPr>
              <a:t>Maselli</a:t>
            </a:r>
            <a:r>
              <a:rPr lang="en-US" sz="500" dirty="0">
                <a:solidFill>
                  <a:srgbClr val="000000"/>
                </a:solidFill>
                <a:latin typeface="Montserrat"/>
              </a:rPr>
              <a:t/>
            </a:r>
            <a:br>
              <a:rPr lang="en-US" sz="500" dirty="0">
                <a:solidFill>
                  <a:srgbClr val="000000"/>
                </a:solidFill>
                <a:latin typeface="Montserrat"/>
              </a:rPr>
            </a:br>
            <a:r>
              <a:rPr lang="en-US" sz="500" dirty="0">
                <a:solidFill>
                  <a:srgbClr val="000000"/>
                </a:solidFill>
                <a:latin typeface="Montserrat"/>
              </a:rPr>
              <a:t/>
            </a:r>
            <a:br>
              <a:rPr lang="en-US" sz="500" dirty="0">
                <a:solidFill>
                  <a:srgbClr val="000000"/>
                </a:solidFill>
                <a:latin typeface="Montserrat"/>
              </a:rPr>
            </a:br>
            <a:endParaRPr lang="en-US" sz="500" dirty="0">
              <a:solidFill>
                <a:srgbClr val="000000"/>
              </a:solidFill>
              <a:latin typeface="Montserrat"/>
            </a:endParaRPr>
          </a:p>
          <a:p>
            <a:r>
              <a:rPr lang="en-US" sz="500" dirty="0">
                <a:solidFill>
                  <a:srgbClr val="000000"/>
                </a:solidFill>
                <a:latin typeface="Montserrat"/>
              </a:rPr>
              <a:t/>
            </a:r>
            <a:br>
              <a:rPr lang="en-US" sz="500" dirty="0">
                <a:solidFill>
                  <a:srgbClr val="000000"/>
                </a:solidFill>
                <a:latin typeface="Montserrat"/>
              </a:rPr>
            </a:br>
            <a:r>
              <a:rPr lang="en-US" sz="500" dirty="0">
                <a:solidFill>
                  <a:srgbClr val="000000"/>
                </a:solidFill>
                <a:latin typeface="Montserrat"/>
              </a:rPr>
              <a:t>_________</a:t>
            </a:r>
            <a:br>
              <a:rPr lang="en-US" sz="500" dirty="0">
                <a:solidFill>
                  <a:srgbClr val="000000"/>
                </a:solidFill>
                <a:latin typeface="Montserrat"/>
              </a:rPr>
            </a:br>
            <a:r>
              <a:rPr lang="en-US" sz="500" i="1" dirty="0">
                <a:solidFill>
                  <a:srgbClr val="000000"/>
                </a:solidFill>
                <a:latin typeface="Montserrat"/>
              </a:rPr>
              <a:t>End Memo</a:t>
            </a:r>
            <a:endParaRPr lang="en-US" sz="500" dirty="0">
              <a:solidFill>
                <a:srgbClr val="000000"/>
              </a:solidFill>
              <a:latin typeface="Montserrat"/>
            </a:endParaRPr>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577214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Bias Workshop</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7413" y="487016"/>
            <a:ext cx="1301611" cy="130161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 descr="data:image/svg;base64,iVBORw0KGgoAAAANSUhEUgAAAFAAAAA8CAYAAADxJz2MAAAFdElEQVR4Ae2c6UszPxDH+x/7RlS8QMX7VhAv9IVt1WqL9wXeBwjifZ+F1qroC60nXvPwDcw2LfX5bXfb9dc+CcRkdyfTzaeTmSS71ub1egNOpzPo8XiC/f39Kutg0NfXFwQzn88XsHV3d9Po6ChdXFzQyckJnZ6eqvwfDLxer2DW1dVFNtC8vLwklWIjEAgEqKenJ2jDsIXVIX1/f8em5R+WPjs7I7ALA/gP84i56zA6BTBmbKEGCmCIhaGaAmgIW6iRAhhiYaimABrCFmqkAIZYGKopgIawhRopgCEWhmoKoCFsoUYKYIiFoZplAH97fY3PT8Q9WAIwUTcfq8l8fX3FHaIlALmjHx8f9P7+Tp+fn4TOoEx0xmfiMzjF2wotAQhYi4uLVFdXR7W1tSKjbkWur6+nmpoaGhoaotfX1+S0wKenJyopKcHGIy0tLdHCwoIACqhW5MHBQSosLKSjoyM2xLiVlljgw8MDFRcX0/n5edxuPBZFt7e34gs8PDyMpZkuWcsAVlZW0v7+vq6bircQvriysjI6Pj6Ot2rx3CjhG6rBYJAqKipod3c37h3QozAlAJaXl2sA5WlNZFTka1zqAcQ64Gt9Pp+I8HJ7ACwtLRVPG/Xoi0XGkiEMC4wEiMiMjPT4+EhTU1Pk9/vFMTqPazKEnzoly4yNjYmhurW1JcRZf8oCRC+fn5+ps7OT0tLSqLq6mm5ubjRWMmTt5F8qiPDt7e2apQEuUkoCRMcAr62tTVjN+vq6qGOoXV9fa5gYgnYiSoVBQxZzPSTUU84C9/b2tO4DHqyloKBAi4739/diko2IiQfWepMMS27D8JPeAuHj5CgMK4HlAR6csJzu7u7EykGGCBAMQ5aNrP8kkxIAAQTv3WAt3NraKlYGeAeHE4YbAwBE+EMMZw4skOPr3CZaycNWvpb0ABGFsSZdXl4mu90uViUMD1A4yxCxemhsbKSioqKwoBAN4vz8PI2Pj8vMwuopARBWh/UwFvZXV1dhHcQBQ5QvYF7X0tJCeXl5mp+UIUN2ZmZGXM/OziaPx6MFDtkSUwJgQ0MDIctDUoYl12WYCDbNzc2Un5+vWSLLAl5mZqbYnNjc3BQyeE0PW1hIbK1JD5CDCKYqehIDZCt6eXkRfhMQAQMJwzYjI4MmJiY0ldCfm5tLTqdTs0RcTHqA2I1BEOHdELYMredRKpCRhysgwhKxKTE8PCzcgQyPVcgQ2RLxChoCUmTE5zZmyl9Zyum54WiQMf3p6Oig9PR0crlcmhq2WD6xsbFB8IkOh0Oc4u0sDlwsF4/yfwtQ7pwMCBDh5xCQdnZ2NDFZBicBMScnhwYGBujg4EBM0JN6O0veTNB6rbPCcNgn4hjWlZWVJUDJaiDDcnAZmAZVVVVRU1NTcg9heSUid1hvnSGiREIJSwTEtbU1TQ3Os+/DSVgd/CYgJrUPRBDhHWkZhtE6E8PEHP4uMsJDL6ft7W0x5JPWByIKw2fxFIQ7Fq9ycnJSrKtXV1ejqsQmBaIwzwKiChk8aVkQwRDG/1PMzc3FJWMSPTs7SysrKzQ9PS2GKPwdnsBFfobb7Q5bEhpkFbWZJQAxnLAOxnoYmVclRkqsj5HRFs+VoQ/zQwQVZASLSL2QwW7129tbVAhmTloCMPIGjfo9uR104liebPN1voZjrotKAv78CsAE9OPXVCqAJtErgAqgSQImmysLVABNEjDZXFmgAmiSgMnmygIVQJMETDZXFmgSIJ63uN1u9S//RjlqAEER5qhSbATATFhgb2+v+tmT2NgJabxF5nK5gjY8jB4ZGSH8mAyowjRRqhydAfiAFZhhH9KGny+y2+3iJ59gknjzXOWfGTAjh8MR9Pv9gT+qU9sYYIwoHAAAAABJRU5ErkJggg=="/>
          <p:cNvSpPr>
            <a:spLocks noChangeAspect="1" noChangeArrowheads="1"/>
          </p:cNvSpPr>
          <p:nvPr/>
        </p:nvSpPr>
        <p:spPr bwMode="auto">
          <a:xfrm>
            <a:off x="6527800" y="1989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ZebraWeb"/>
          <p:cNvSpPr>
            <a:spLocks noChangeAspect="1" noChangeArrowheads="1"/>
          </p:cNvSpPr>
          <p:nvPr/>
        </p:nvSpPr>
        <p:spPr bwMode="auto">
          <a:xfrm>
            <a:off x="6527800" y="1989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7"/>
          <p:cNvSpPr>
            <a:spLocks noGrp="1"/>
          </p:cNvSpPr>
          <p:nvPr>
            <p:ph idx="1"/>
          </p:nvPr>
        </p:nvSpPr>
        <p:spPr>
          <a:xfrm>
            <a:off x="1017640" y="1989139"/>
            <a:ext cx="11174360" cy="4338637"/>
          </a:xfrm>
        </p:spPr>
        <p:txBody>
          <a:bodyPr/>
          <a:lstStyle/>
          <a:p>
            <a:pPr marL="0" indent="0">
              <a:buNone/>
            </a:pPr>
            <a:r>
              <a:rPr lang="en-US" sz="2000" dirty="0" smtClean="0"/>
              <a:t>Regular </a:t>
            </a:r>
            <a:r>
              <a:rPr lang="en-US" sz="2000" dirty="0"/>
              <a:t>season game assignments will NOT be affected by the status of your completion of this workshop. </a:t>
            </a:r>
            <a:r>
              <a:rPr lang="en-US" sz="2000" b="1" dirty="0"/>
              <a:t>Officials will be ineligible for post-season state tournament assignments without participating in the workshop. </a:t>
            </a:r>
            <a:r>
              <a:rPr lang="en-US" sz="2000" dirty="0"/>
              <a:t/>
            </a:r>
            <a:br>
              <a:rPr lang="en-US" sz="2000" dirty="0"/>
            </a:br>
            <a:endParaRPr lang="en-US" sz="2000" dirty="0"/>
          </a:p>
          <a:p>
            <a:pPr marL="0" indent="0">
              <a:buNone/>
            </a:pPr>
            <a:r>
              <a:rPr lang="en-US" sz="2000" dirty="0"/>
              <a:t>Similar workshops, like the NFHS course, will not be accepted.</a:t>
            </a:r>
            <a:br>
              <a:rPr lang="en-US" sz="2000" dirty="0"/>
            </a:br>
            <a:endParaRPr lang="en-US" sz="2000" dirty="0"/>
          </a:p>
          <a:p>
            <a:pPr marL="0" indent="0">
              <a:buNone/>
            </a:pPr>
            <a:r>
              <a:rPr lang="en-US" sz="2000" dirty="0"/>
              <a:t>These workshops are for WINTER OFFICIALS ONLY. Spring officials will have their own workshops posted at a later date.</a:t>
            </a:r>
            <a:br>
              <a:rPr lang="en-US" sz="2000" dirty="0"/>
            </a:br>
            <a:endParaRPr lang="en-US" sz="2000" dirty="0"/>
          </a:p>
          <a:p>
            <a:pPr marL="0" indent="0">
              <a:buNone/>
            </a:pPr>
            <a:r>
              <a:rPr lang="en-US" sz="2000" dirty="0"/>
              <a:t>Please only register for ONE session. We have many officials registering multiple times and taking much needed spots away from others.</a:t>
            </a:r>
            <a:br>
              <a:rPr lang="en-US" sz="2000" dirty="0"/>
            </a:br>
            <a:endParaRPr lang="en-US" sz="2000" dirty="0"/>
          </a:p>
          <a:p>
            <a:pPr marL="0" indent="0">
              <a:buNone/>
            </a:pPr>
            <a:r>
              <a:rPr lang="en-US" sz="2000" dirty="0" smtClean="0"/>
              <a:t>     Credit </a:t>
            </a:r>
            <a:r>
              <a:rPr lang="en-US" sz="2000" dirty="0"/>
              <a:t>will be confirmed </a:t>
            </a:r>
            <a:r>
              <a:rPr lang="en-US" sz="2000" dirty="0" smtClean="0"/>
              <a:t>through </a:t>
            </a:r>
            <a:r>
              <a:rPr lang="en-US" sz="2000" dirty="0"/>
              <a:t>Zoom attendance reports. Chapters will be sent a list of all </a:t>
            </a:r>
            <a:r>
              <a:rPr lang="en-US" sz="2000" dirty="0" smtClean="0"/>
              <a:t>officials                                                    </a:t>
            </a:r>
            <a:r>
              <a:rPr lang="en-US" sz="2000" dirty="0"/>
              <a:t> </a:t>
            </a:r>
            <a:r>
              <a:rPr lang="en-US" sz="2000" dirty="0" smtClean="0"/>
              <a:t>           who </a:t>
            </a:r>
            <a:r>
              <a:rPr lang="en-US" sz="2000" dirty="0"/>
              <a:t>have completed the course requirement.</a:t>
            </a:r>
          </a:p>
        </p:txBody>
      </p:sp>
    </p:spTree>
    <p:extLst>
      <p:ext uri="{BB962C8B-B14F-4D97-AF65-F5344CB8AC3E}">
        <p14:creationId xmlns:p14="http://schemas.microsoft.com/office/powerpoint/2010/main" val="166112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1">
            <a:extLst>
              <a:ext uri="{FF2B5EF4-FFF2-40B4-BE49-F238E27FC236}">
                <a16:creationId xmlns="" xmlns:a16="http://schemas.microsoft.com/office/drawing/2014/main" id="{49C35360-F6BA-759B-D3CB-D0C9A8D22DB8}"/>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5" name="TextBox 31">
            <a:extLst>
              <a:ext uri="{FF2B5EF4-FFF2-40B4-BE49-F238E27FC236}">
                <a16:creationId xmlns="" xmlns:a16="http://schemas.microsoft.com/office/drawing/2014/main" id="{BC90063A-4984-D2D2-C95B-326A949F0950}"/>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6" name="TextBox 32">
            <a:extLst>
              <a:ext uri="{FF2B5EF4-FFF2-40B4-BE49-F238E27FC236}">
                <a16:creationId xmlns="" xmlns:a16="http://schemas.microsoft.com/office/drawing/2014/main" id="{F4F8B22E-6FD6-3DC9-786D-715E52B78E53}"/>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7" name="TextBox 33">
            <a:extLst>
              <a:ext uri="{FF2B5EF4-FFF2-40B4-BE49-F238E27FC236}">
                <a16:creationId xmlns="" xmlns:a16="http://schemas.microsoft.com/office/drawing/2014/main" id="{CC397C4C-B4DC-F8E8-3B85-7086C6967DE2}"/>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8" name="TextBox 34">
            <a:extLst>
              <a:ext uri="{FF2B5EF4-FFF2-40B4-BE49-F238E27FC236}">
                <a16:creationId xmlns="" xmlns:a16="http://schemas.microsoft.com/office/drawing/2014/main" id="{A21D18AB-0BCB-D3B8-5360-69C922118AAD}"/>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9" name="TextBox 35">
            <a:extLst>
              <a:ext uri="{FF2B5EF4-FFF2-40B4-BE49-F238E27FC236}">
                <a16:creationId xmlns="" xmlns:a16="http://schemas.microsoft.com/office/drawing/2014/main" id="{CE2D17FF-7D3A-0317-ADC2-8E8453794C10}"/>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0" name="TextBox 36">
            <a:extLst>
              <a:ext uri="{FF2B5EF4-FFF2-40B4-BE49-F238E27FC236}">
                <a16:creationId xmlns="" xmlns:a16="http://schemas.microsoft.com/office/drawing/2014/main" id="{A2251B61-ECDD-6B68-CEB5-A399E5D3D854}"/>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11" name="TextBox 36">
            <a:extLst>
              <a:ext uri="{FF2B5EF4-FFF2-40B4-BE49-F238E27FC236}">
                <a16:creationId xmlns="" xmlns:a16="http://schemas.microsoft.com/office/drawing/2014/main" id="{C9DB032E-40B9-1E7C-4DE7-F5BE2DE98F8D}"/>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12" name="Picture 11" descr="A picture containing person, suit, sky, clothing&#10;&#10;Description automatically generated">
            <a:extLst>
              <a:ext uri="{FF2B5EF4-FFF2-40B4-BE49-F238E27FC236}">
                <a16:creationId xmlns="" xmlns:a16="http://schemas.microsoft.com/office/drawing/2014/main" id="{AB545AC2-6208-465E-2321-03F7E55F2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13" name="Picture 12" descr="A person smiling for the camera&#10;&#10;Description automatically generated with low confidence">
            <a:extLst>
              <a:ext uri="{FF2B5EF4-FFF2-40B4-BE49-F238E27FC236}">
                <a16:creationId xmlns="" xmlns:a16="http://schemas.microsoft.com/office/drawing/2014/main" id="{7611AED3-C999-981B-D46D-28696DDEC8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14" name="Picture 13" descr="A person wearing glasses and a suit&#10;&#10;Description automatically generated with medium confidence">
            <a:extLst>
              <a:ext uri="{FF2B5EF4-FFF2-40B4-BE49-F238E27FC236}">
                <a16:creationId xmlns="" xmlns:a16="http://schemas.microsoft.com/office/drawing/2014/main" id="{EFF0F424-9BD0-199D-D838-1BB5C5A4B9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15" name="Picture 14" descr="A person wearing a suit and tie&#10;&#10;Description automatically generated with medium confidence">
            <a:extLst>
              <a:ext uri="{FF2B5EF4-FFF2-40B4-BE49-F238E27FC236}">
                <a16:creationId xmlns="" xmlns:a16="http://schemas.microsoft.com/office/drawing/2014/main" id="{2CA5D730-3534-D201-9EAA-CA4DF9C2F3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16" name="Picture 15" descr="A person in a suit and tie&#10;&#10;Description automatically generated with medium confidence">
            <a:extLst>
              <a:ext uri="{FF2B5EF4-FFF2-40B4-BE49-F238E27FC236}">
                <a16:creationId xmlns="" xmlns:a16="http://schemas.microsoft.com/office/drawing/2014/main" id="{535FCA8B-B189-D428-96B8-06F7FD2F03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17" name="Picture 16" descr="A picture containing person, clothing, suit, posing&#10;&#10;Description automatically generated">
            <a:extLst>
              <a:ext uri="{FF2B5EF4-FFF2-40B4-BE49-F238E27FC236}">
                <a16:creationId xmlns="" xmlns:a16="http://schemas.microsoft.com/office/drawing/2014/main" id="{425756FF-8C68-251B-CBAB-E718970C95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8" name="Picture 17" descr="A person in a suit smiling&#10;&#10;Description automatically generated with low confidence">
            <a:extLst>
              <a:ext uri="{FF2B5EF4-FFF2-40B4-BE49-F238E27FC236}">
                <a16:creationId xmlns="" xmlns:a16="http://schemas.microsoft.com/office/drawing/2014/main" id="{A5CA89D4-DCA1-0E26-FAD8-35CF2F4280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9" name="Picture 18" descr="A person in a suit and tie&#10;&#10;Description automatically generated with medium confidence">
            <a:extLst>
              <a:ext uri="{FF2B5EF4-FFF2-40B4-BE49-F238E27FC236}">
                <a16:creationId xmlns="" xmlns:a16="http://schemas.microsoft.com/office/drawing/2014/main" id="{C2D92404-9D8B-54B9-39E6-F7F947CCE58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Nfhs</a:t>
            </a:r>
            <a:r>
              <a:rPr lang="en-US" dirty="0" smtClean="0"/>
              <a:t> baseball committee philosophy</a:t>
            </a:r>
            <a:endParaRPr lang="en-US" dirty="0"/>
          </a:p>
        </p:txBody>
      </p:sp>
      <p:sp>
        <p:nvSpPr>
          <p:cNvPr id="3" name="Content Placeholder 2"/>
          <p:cNvSpPr>
            <a:spLocks noGrp="1"/>
          </p:cNvSpPr>
          <p:nvPr>
            <p:ph idx="1"/>
          </p:nvPr>
        </p:nvSpPr>
        <p:spPr>
          <a:xfrm>
            <a:off x="1378227" y="2015643"/>
            <a:ext cx="10589408" cy="4338637"/>
          </a:xfrm>
        </p:spPr>
        <p:txBody>
          <a:bodyPr/>
          <a:lstStyle/>
          <a:p>
            <a:pPr marL="0" indent="0">
              <a:buNone/>
            </a:pPr>
            <a:r>
              <a:rPr lang="en-US" sz="3200" b="1" dirty="0" smtClean="0"/>
              <a:t>“We are the keepers of Amateur Baseball”</a:t>
            </a:r>
          </a:p>
          <a:p>
            <a:endParaRPr lang="en-US" dirty="0"/>
          </a:p>
          <a:p>
            <a:endParaRPr lang="en-US" dirty="0" smtClean="0"/>
          </a:p>
          <a:p>
            <a:r>
              <a:rPr lang="en-US" dirty="0" smtClean="0"/>
              <a:t>NFHS Baseball Committee considers these factors when requests are submitted for rules changes.</a:t>
            </a:r>
          </a:p>
          <a:p>
            <a:endParaRPr lang="en-US" dirty="0"/>
          </a:p>
          <a:p>
            <a:pPr marL="514350" indent="-514350">
              <a:buFont typeface="+mj-lt"/>
              <a:buAutoNum type="arabicPeriod"/>
            </a:pPr>
            <a:r>
              <a:rPr lang="en-US" dirty="0" smtClean="0"/>
              <a:t>Risk Management</a:t>
            </a:r>
          </a:p>
          <a:p>
            <a:pPr marL="514350" indent="-514350">
              <a:buFont typeface="+mj-lt"/>
              <a:buAutoNum type="arabicPeriod"/>
            </a:pPr>
            <a:r>
              <a:rPr lang="en-US" dirty="0" smtClean="0"/>
              <a:t>Balance between Offense and Defense</a:t>
            </a:r>
          </a:p>
          <a:p>
            <a:pPr marL="514350" indent="-514350">
              <a:buFont typeface="+mj-lt"/>
              <a:buAutoNum type="arabicPeriod"/>
            </a:pPr>
            <a:r>
              <a:rPr lang="en-US" dirty="0" smtClean="0"/>
              <a:t>Keeping with Tradition in an era where the sport is changing on the professional level and student-athletes are bigger, stronger and faster.</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022276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F9E2E2-A205-CA77-4D16-57921E881438}"/>
              </a:ext>
            </a:extLst>
          </p:cNvPr>
          <p:cNvSpPr>
            <a:spLocks noGrp="1"/>
          </p:cNvSpPr>
          <p:nvPr>
            <p:ph type="title"/>
          </p:nvPr>
        </p:nvSpPr>
        <p:spPr/>
        <p:txBody>
          <a:bodyPr/>
          <a:lstStyle/>
          <a:p>
            <a:r>
              <a:rPr lang="en-US" dirty="0">
                <a:solidFill>
                  <a:srgbClr val="D50032"/>
                </a:solidFill>
              </a:rPr>
              <a:t>NEW</a:t>
            </a:r>
            <a:r>
              <a:rPr lang="en-US" dirty="0"/>
              <a:t> NFHS </a:t>
            </a:r>
            <a:r>
              <a:rPr lang="en-US" cap="none" dirty="0" err="1"/>
              <a:t>AllAccess</a:t>
            </a:r>
            <a:r>
              <a:rPr lang="en-US" dirty="0"/>
              <a:t> – Website</a:t>
            </a:r>
          </a:p>
        </p:txBody>
      </p:sp>
      <p:sp>
        <p:nvSpPr>
          <p:cNvPr id="3" name="Content Placeholder 2">
            <a:extLst>
              <a:ext uri="{FF2B5EF4-FFF2-40B4-BE49-F238E27FC236}">
                <a16:creationId xmlns=""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New 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www.allaccess.nfhs.org</a:t>
            </a:r>
          </a:p>
        </p:txBody>
      </p:sp>
      <p:sp>
        <p:nvSpPr>
          <p:cNvPr id="4" name="Footer Placeholder 3">
            <a:extLst>
              <a:ext uri="{FF2B5EF4-FFF2-40B4-BE49-F238E27FC236}">
                <a16:creationId xmlns=""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4023C9-01B6-4D99-937C-0DDCF696AF06}"/>
              </a:ext>
            </a:extLst>
          </p:cNvPr>
          <p:cNvSpPr>
            <a:spLocks noGrp="1"/>
          </p:cNvSpPr>
          <p:nvPr>
            <p:ph type="title"/>
          </p:nvPr>
        </p:nvSpPr>
        <p:spPr/>
        <p:txBody>
          <a:bodyPr/>
          <a:lstStyle/>
          <a:p>
            <a:r>
              <a:rPr lang="en-US" dirty="0">
                <a:solidFill>
                  <a:srgbClr val="D50032"/>
                </a:solidFill>
              </a:rPr>
              <a:t>NEW</a:t>
            </a:r>
            <a:r>
              <a:rPr lang="en-US" dirty="0"/>
              <a:t> NFHS </a:t>
            </a:r>
            <a:r>
              <a:rPr lang="en-US" cap="none" dirty="0" err="1"/>
              <a:t>AllAccess</a:t>
            </a:r>
            <a:r>
              <a:rPr lang="en-US" dirty="0"/>
              <a:t> – Mobile App</a:t>
            </a:r>
          </a:p>
        </p:txBody>
      </p:sp>
      <p:sp>
        <p:nvSpPr>
          <p:cNvPr id="25603" name="Content Placeholder 2">
            <a:extLst>
              <a:ext uri="{FF2B5EF4-FFF2-40B4-BE49-F238E27FC236}">
                <a16:creationId xmlns=""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pPr lvl="1"/>
            <a:r>
              <a:rPr lang="en-US" sz="2200" dirty="0"/>
              <a:t>Book features include:</a:t>
            </a:r>
          </a:p>
          <a:p>
            <a:pPr lvl="2"/>
            <a:r>
              <a:rPr lang="en-US" sz="1700" dirty="0"/>
              <a:t>Table of contents</a:t>
            </a:r>
          </a:p>
          <a:p>
            <a:pPr lvl="2"/>
            <a:r>
              <a:rPr lang="en-US" sz="1700" dirty="0"/>
              <a:t>Highlighting text</a:t>
            </a:r>
          </a:p>
          <a:p>
            <a:pPr lvl="2"/>
            <a:r>
              <a:rPr lang="en-US" sz="1700" dirty="0"/>
              <a:t>Creating ‘sticky notes’ on pages</a:t>
            </a:r>
          </a:p>
          <a:p>
            <a:pPr lvl="2"/>
            <a:r>
              <a:rPr lang="en-US" sz="1700" dirty="0"/>
              <a:t>Searching for terms</a:t>
            </a:r>
          </a:p>
          <a:p>
            <a:pPr lvl="2"/>
            <a:r>
              <a:rPr lang="en-US" sz="1700" dirty="0"/>
              <a:t>Mark-up pen feature</a:t>
            </a:r>
          </a:p>
          <a:p>
            <a:pPr lvl="2"/>
            <a:r>
              <a:rPr lang="en-US" sz="1700" dirty="0"/>
              <a:t>Viewing highlights and notes on data page</a:t>
            </a:r>
          </a:p>
          <a:p>
            <a:r>
              <a:rPr lang="en-US" sz="2400" dirty="0"/>
              <a:t>Available on App Store and Google Play</a:t>
            </a:r>
          </a:p>
        </p:txBody>
      </p:sp>
      <p:sp>
        <p:nvSpPr>
          <p:cNvPr id="4" name="Footer Placeholder 3">
            <a:extLst>
              <a:ext uri="{FF2B5EF4-FFF2-40B4-BE49-F238E27FC236}">
                <a16:creationId xmlns=""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 xmlns:a16="http://schemas.microsoft.com/office/drawing/2014/main" id="{768BD39D-F75D-A289-257E-811F82210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 xmlns:a16="http://schemas.microsoft.com/office/drawing/2014/main" id="{9BC557B5-2FA1-D396-FEF9-B7E3A0892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 xmlns:a16="http://schemas.microsoft.com/office/drawing/2014/main" id="{71B89758-FA3B-AADC-9FFD-594EE38FB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557355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C19BEC-0F53-40E5-9E07-C5CE61D96B10}"/>
              </a:ext>
            </a:extLst>
          </p:cNvPr>
          <p:cNvSpPr>
            <a:spLocks noGrp="1"/>
          </p:cNvSpPr>
          <p:nvPr>
            <p:ph type="title"/>
          </p:nvPr>
        </p:nvSpPr>
        <p:spPr/>
        <p:txBody>
          <a:bodyPr/>
          <a:lstStyle/>
          <a:p>
            <a:r>
              <a:rPr lang="en-US" dirty="0"/>
              <a:t>2024 NFHS BASEBALL </a:t>
            </a:r>
          </a:p>
        </p:txBody>
      </p:sp>
      <p:sp>
        <p:nvSpPr>
          <p:cNvPr id="3" name="Text Placeholder 2">
            <a:extLst>
              <a:ext uri="{FF2B5EF4-FFF2-40B4-BE49-F238E27FC236}">
                <a16:creationId xmlns="" xmlns:a16="http://schemas.microsoft.com/office/drawing/2014/main" id="{5F58A997-E5AE-4371-AB65-2EDC9C54D155}"/>
              </a:ext>
            </a:extLst>
          </p:cNvPr>
          <p:cNvSpPr>
            <a:spLocks noGrp="1"/>
          </p:cNvSpPr>
          <p:nvPr>
            <p:ph type="body" idx="1"/>
          </p:nvPr>
        </p:nvSpPr>
        <p:spPr/>
        <p:txBody>
          <a:bodyPr/>
          <a:lstStyle/>
          <a:p>
            <a:r>
              <a:rPr lang="en-US" altLang="en-US">
                <a:latin typeface="Calibri" panose="020F0502020204030204" pitchFamily="34" charset="0"/>
                <a:cs typeface="Calibri" panose="020F0502020204030204" pitchFamily="34" charset="0"/>
              </a:rPr>
              <a:t>Rules Changes</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7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Map&#10;&#10;Description automatically generated">
            <a:extLst>
              <a:ext uri="{FF2B5EF4-FFF2-40B4-BE49-F238E27FC236}">
                <a16:creationId xmlns=""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eball player with a glove&#10;&#10;Description automatically generated">
            <a:extLst>
              <a:ext uri="{FF2B5EF4-FFF2-40B4-BE49-F238E27FC236}">
                <a16:creationId xmlns="" xmlns:a16="http://schemas.microsoft.com/office/drawing/2014/main" id="{0D5F6B54-3B22-A243-014D-D8C864557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6" y="2131616"/>
            <a:ext cx="2760983" cy="4148388"/>
          </a:xfrm>
          <a:prstGeom prst="rect">
            <a:avLst/>
          </a:prstGeom>
        </p:spPr>
      </p:pic>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4806951" y="2095722"/>
            <a:ext cx="7160682" cy="4493085"/>
          </a:xfrm>
        </p:spPr>
        <p:txBody>
          <a:bodyPr/>
          <a:lstStyle/>
          <a:p>
            <a:pPr marL="0" indent="0">
              <a:buNone/>
            </a:pPr>
            <a:r>
              <a:rPr lang="en-US" dirty="0"/>
              <a:t>• Any wristband with defensive shifts/offensive plays/pitching choices or game directions attached shall be considered non-electronic equipment and is permitted as long as it a single, solid color.</a:t>
            </a:r>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133247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7305367" y="2095722"/>
            <a:ext cx="4662265" cy="4493085"/>
          </a:xfrm>
        </p:spPr>
        <p:txBody>
          <a:bodyPr/>
          <a:lstStyle/>
          <a:p>
            <a:pPr marL="0" indent="0">
              <a:buNone/>
            </a:pPr>
            <a:r>
              <a:rPr lang="en-US" dirty="0"/>
              <a:t>• For pitchers, it may not contain the colors white, gray or be distracting.</a:t>
            </a:r>
          </a:p>
          <a:p>
            <a:pPr marL="0" indent="0">
              <a:buNone/>
            </a:pPr>
            <a:endParaRPr lang="en-US" dirty="0"/>
          </a:p>
          <a:p>
            <a:pPr marL="0" indent="0">
              <a:buNone/>
            </a:pPr>
            <a:r>
              <a:rPr lang="en-US" dirty="0"/>
              <a:t>• It does not have to match the color of the uniform or the sleeves worn underneath the uniform.</a:t>
            </a:r>
          </a:p>
          <a:p>
            <a:pPr marL="0" indent="0">
              <a:buNone/>
            </a:pPr>
            <a:endParaRPr lang="en-US" dirty="0"/>
          </a:p>
          <a:p>
            <a:pPr marL="0" indent="0">
              <a:buNone/>
            </a:pPr>
            <a:endParaRPr lang="en-US" sz="2300" dirty="0"/>
          </a:p>
        </p:txBody>
      </p:sp>
      <p:pic>
        <p:nvPicPr>
          <p:cNvPr id="7" name="Picture 6" descr="A baseball player standing on a field&#10;&#10;Description automatically generated">
            <a:extLst>
              <a:ext uri="{FF2B5EF4-FFF2-40B4-BE49-F238E27FC236}">
                <a16:creationId xmlns="" xmlns:a16="http://schemas.microsoft.com/office/drawing/2014/main" id="{76D6EC83-E0C1-955D-472F-3E9C04FCD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6" y="2131616"/>
            <a:ext cx="5375129" cy="3792934"/>
          </a:xfrm>
          <a:prstGeom prst="rect">
            <a:avLst/>
          </a:prstGeom>
        </p:spPr>
      </p:pic>
    </p:spTree>
    <p:extLst>
      <p:ext uri="{BB962C8B-B14F-4D97-AF65-F5344CB8AC3E}">
        <p14:creationId xmlns:p14="http://schemas.microsoft.com/office/powerpoint/2010/main" val="118776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6889751" y="2095722"/>
            <a:ext cx="5077882" cy="4493085"/>
          </a:xfrm>
        </p:spPr>
        <p:txBody>
          <a:bodyPr/>
          <a:lstStyle/>
          <a:p>
            <a:pPr marL="0" indent="0">
              <a:buNone/>
            </a:pPr>
            <a:r>
              <a:rPr lang="en-US" dirty="0"/>
              <a:t>• It shall only be worn on player(s) wrist or forearm and pitchers shall wear it on their non-pitching arm.</a:t>
            </a:r>
          </a:p>
          <a:p>
            <a:pPr marL="0" indent="0">
              <a:buNone/>
            </a:pPr>
            <a:endParaRPr lang="en-US" dirty="0"/>
          </a:p>
          <a:p>
            <a:pPr marL="0" indent="0">
              <a:buNone/>
            </a:pPr>
            <a:r>
              <a:rPr lang="en-US" sz="2300" dirty="0" smtClean="0"/>
              <a:t>Clarification was needed as many states reported that wrist bands were being worn on the belt.  This is now prohibited by rule.</a:t>
            </a:r>
            <a:endParaRPr lang="en-US" sz="2300" dirty="0"/>
          </a:p>
        </p:txBody>
      </p:sp>
      <p:pic>
        <p:nvPicPr>
          <p:cNvPr id="7" name="Picture 6" descr="A silhouette of a baseball player&#10;&#10;Description automatically generated">
            <a:extLst>
              <a:ext uri="{FF2B5EF4-FFF2-40B4-BE49-F238E27FC236}">
                <a16:creationId xmlns="" xmlns:a16="http://schemas.microsoft.com/office/drawing/2014/main" id="{7FF2EB4E-46A0-CCB0-5297-C470D5539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4" y="2131616"/>
            <a:ext cx="4945386" cy="4058347"/>
          </a:xfrm>
          <a:prstGeom prst="rect">
            <a:avLst/>
          </a:prstGeom>
        </p:spPr>
      </p:pic>
    </p:spTree>
    <p:extLst>
      <p:ext uri="{BB962C8B-B14F-4D97-AF65-F5344CB8AC3E}">
        <p14:creationId xmlns:p14="http://schemas.microsoft.com/office/powerpoint/2010/main" val="22547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lhouette of a baseball player&#10;&#10;Description automatically generated">
            <a:extLst>
              <a:ext uri="{FF2B5EF4-FFF2-40B4-BE49-F238E27FC236}">
                <a16:creationId xmlns="" xmlns:a16="http://schemas.microsoft.com/office/drawing/2014/main" id="{25A0FBBD-7DB1-31A8-3AB2-D100CCCAD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9" y="2131615"/>
            <a:ext cx="5364486" cy="3785423"/>
          </a:xfrm>
          <a:prstGeom prst="rect">
            <a:avLst/>
          </a:prstGeom>
        </p:spPr>
      </p:pic>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7305367" y="2095722"/>
            <a:ext cx="4662265" cy="4493085"/>
          </a:xfrm>
        </p:spPr>
        <p:txBody>
          <a:bodyPr/>
          <a:lstStyle/>
          <a:p>
            <a:pPr marL="0" indent="0">
              <a:buNone/>
            </a:pPr>
            <a:r>
              <a:rPr lang="en-US" dirty="0"/>
              <a:t>• The penalty for wearing this equipment improperly is a team warning to the coach on a first offense.</a:t>
            </a:r>
          </a:p>
          <a:p>
            <a:pPr marL="0" indent="0">
              <a:buNone/>
            </a:pPr>
            <a:endParaRPr lang="en-US" dirty="0"/>
          </a:p>
          <a:p>
            <a:pPr marL="0" indent="0">
              <a:buNone/>
            </a:pPr>
            <a:r>
              <a:rPr lang="en-US" dirty="0"/>
              <a:t>• The next offender of that team will be ejected along with the team’s head coach.</a:t>
            </a:r>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187008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9D3F86-440F-4697-B870-165BAD76B0B0}"/>
              </a:ext>
            </a:extLst>
          </p:cNvPr>
          <p:cNvSpPr>
            <a:spLocks noGrp="1"/>
          </p:cNvSpPr>
          <p:nvPr>
            <p:ph type="title"/>
          </p:nvPr>
        </p:nvSpPr>
        <p:spPr/>
        <p:txBody>
          <a:bodyPr/>
          <a:lstStyle/>
          <a:p>
            <a:r>
              <a:rPr lang="en-US" dirty="0"/>
              <a:t>player communication equipment</a:t>
            </a:r>
            <a:br>
              <a:rPr lang="en-US" dirty="0"/>
            </a:br>
            <a:r>
              <a:rPr lang="en-US" dirty="0"/>
              <a:t>Rule 1-6-1 (New section)</a:t>
            </a:r>
          </a:p>
        </p:txBody>
      </p:sp>
      <p:sp>
        <p:nvSpPr>
          <p:cNvPr id="3" name="Content Placeholder 2">
            <a:extLst>
              <a:ext uri="{FF2B5EF4-FFF2-40B4-BE49-F238E27FC236}">
                <a16:creationId xmlns="" xmlns:a16="http://schemas.microsoft.com/office/drawing/2014/main" id="{42208FA9-7C02-4C4E-A6F1-9472BE3C957B}"/>
              </a:ext>
            </a:extLst>
          </p:cNvPr>
          <p:cNvSpPr>
            <a:spLocks noGrp="1"/>
          </p:cNvSpPr>
          <p:nvPr>
            <p:ph idx="1"/>
          </p:nvPr>
        </p:nvSpPr>
        <p:spPr/>
        <p:txBody>
          <a:bodyPr/>
          <a:lstStyle/>
          <a:p>
            <a:pPr marL="0" marR="0" indent="0">
              <a:spcBef>
                <a:spcPts val="0"/>
              </a:spcBef>
              <a:spcAft>
                <a:spcPts val="0"/>
              </a:spcAft>
              <a:buNone/>
            </a:pPr>
            <a:r>
              <a:rPr lang="en-US" sz="2000" b="1" dirty="0">
                <a:solidFill>
                  <a:srgbClr val="000000"/>
                </a:solidFill>
                <a:effectLst/>
                <a:latin typeface="Calibri" panose="020F0502020204030204" pitchFamily="34" charset="0"/>
                <a:ea typeface="Arial" panose="020B0604020202020204" pitchFamily="34" charset="0"/>
              </a:rPr>
              <a:t>ART. 1 . . . </a:t>
            </a:r>
            <a:r>
              <a:rPr lang="en-US" sz="2000" u="sng" dirty="0">
                <a:solidFill>
                  <a:srgbClr val="000000"/>
                </a:solidFill>
                <a:effectLst/>
                <a:latin typeface="Calibri" panose="020F0502020204030204" pitchFamily="34" charset="0"/>
                <a:ea typeface="Arial" panose="020B0604020202020204" pitchFamily="34" charset="0"/>
              </a:rPr>
              <a:t>Any wristband with defensive shifts/offensive plays/pitching choices or game directions attached shall be considered non-electronic equipment and is permitted as long as it is a single, solid color. For pitchers, it may not contain the colors white, gray or be distracting. It does not have to match the color of the uniform or the sleeves worn underneath the uniform. It shall only be worn on a player(s) wrist or forearm and pitchers shall wear it on their non-pitching arm.</a:t>
            </a:r>
            <a:endParaRPr lang="en-US" sz="2000" dirty="0">
              <a:solidFill>
                <a:srgbClr val="0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0" marR="0" indent="0">
              <a:spcBef>
                <a:spcPts val="0"/>
              </a:spcBef>
              <a:spcAft>
                <a:spcPts val="1000"/>
              </a:spcAft>
              <a:buNone/>
            </a:pPr>
            <a:r>
              <a:rPr lang="en-US" sz="2000" b="1" u="sng" dirty="0">
                <a:solidFill>
                  <a:srgbClr val="000000"/>
                </a:solidFill>
                <a:effectLst/>
                <a:latin typeface="Calibri" panose="020F0502020204030204" pitchFamily="34" charset="0"/>
                <a:ea typeface="Arial" panose="020B0604020202020204" pitchFamily="34" charset="0"/>
              </a:rPr>
              <a:t>PENALTY:</a:t>
            </a:r>
            <a:r>
              <a:rPr lang="en-US" sz="2000" u="sng" dirty="0">
                <a:solidFill>
                  <a:srgbClr val="000000"/>
                </a:solidFill>
                <a:effectLst/>
                <a:latin typeface="Calibri" panose="020F0502020204030204" pitchFamily="34" charset="0"/>
                <a:ea typeface="Arial" panose="020B0604020202020204" pitchFamily="34" charset="0"/>
              </a:rPr>
              <a:t> The umpire shall issue a team warning to coach of the team involved and the next offender(s) of that team will be ejected along with the head coach. </a:t>
            </a:r>
            <a:endParaRPr lang="en-US" sz="2000" dirty="0">
              <a:solidFill>
                <a:srgbClr val="000000"/>
              </a:solidFill>
              <a:effectLst/>
              <a:latin typeface="Times New Roman" panose="02020603050405020304" pitchFamily="18" charset="0"/>
              <a:ea typeface="Times New Roman" panose="02020603050405020304" pitchFamily="18" charset="0"/>
            </a:endParaRPr>
          </a:p>
          <a:p>
            <a:endParaRPr lang="en-US" dirty="0"/>
          </a:p>
          <a:p>
            <a:pPr marL="0" marR="0" indent="0">
              <a:spcBef>
                <a:spcPts val="0"/>
              </a:spcBef>
              <a:spcAft>
                <a:spcPts val="0"/>
              </a:spcAft>
              <a:buNone/>
            </a:pPr>
            <a:r>
              <a:rPr lang="en-US" sz="2000" b="1" dirty="0">
                <a:solidFill>
                  <a:srgbClr val="000000"/>
                </a:solidFill>
                <a:effectLst/>
                <a:latin typeface="Calibri" panose="020F0502020204030204" pitchFamily="34" charset="0"/>
                <a:ea typeface="Arial" panose="020B0604020202020204" pitchFamily="34" charset="0"/>
              </a:rPr>
              <a:t>Rationale:</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Arial" panose="020B0604020202020204" pitchFamily="34" charset="0"/>
              </a:rPr>
              <a:t>Clarification. With the increase in popularity of these style of communication systems, confusion has been realized when the players wear them other than on their arm. This change will prohibit these types of products from being worn other places.</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 xmlns:a16="http://schemas.microsoft.com/office/drawing/2014/main" id="{65A4C373-838A-40AD-BC9B-9308A553233C}"/>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4498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 holding a helmet&#10;&#10;Description automatically generated">
            <a:extLst>
              <a:ext uri="{FF2B5EF4-FFF2-40B4-BE49-F238E27FC236}">
                <a16:creationId xmlns="" xmlns:a16="http://schemas.microsoft.com/office/drawing/2014/main" id="{79DE479F-8A90-2488-DBBB-5C69261B7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5" y="2131615"/>
            <a:ext cx="2843673" cy="4143769"/>
          </a:xfrm>
          <a:prstGeom prst="rect">
            <a:avLst/>
          </a:prstGeom>
        </p:spPr>
      </p:pic>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PLAYER COMMUNICATION EQUIPMENT</a:t>
            </a:r>
            <a:br>
              <a:rPr lang="en-US" dirty="0"/>
            </a:br>
            <a:r>
              <a:rPr lang="en-US" dirty="0"/>
              <a:t>rule 3-2-5</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4876800" y="2095723"/>
            <a:ext cx="7090834" cy="2920778"/>
          </a:xfrm>
        </p:spPr>
        <p:txBody>
          <a:bodyPr/>
          <a:lstStyle/>
          <a:p>
            <a:pPr marL="0" indent="0">
              <a:buNone/>
            </a:pPr>
            <a:r>
              <a:rPr lang="en-US" dirty="0"/>
              <a:t>• One-way electronic communication devices are permissible from the dugout to the catcher while the team is on defense for the purpose of calling pitches.</a:t>
            </a:r>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1327568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PLAYER COMMUNICATION EQUIPMENT</a:t>
            </a:r>
            <a:br>
              <a:rPr lang="en-US" dirty="0"/>
            </a:br>
            <a:r>
              <a:rPr lang="en-US" dirty="0"/>
              <a:t>rule 1-6-2</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05750" y="2095722"/>
            <a:ext cx="40618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5375366" y="2095722"/>
            <a:ext cx="6511834" cy="4493085"/>
          </a:xfrm>
        </p:spPr>
        <p:txBody>
          <a:bodyPr/>
          <a:lstStyle/>
          <a:p>
            <a:pPr marL="0" indent="0">
              <a:buNone/>
            </a:pPr>
            <a:r>
              <a:rPr lang="en-US" dirty="0"/>
              <a:t>• When using the electronic communication device, the coach cannot be outside the dugout/bench area.</a:t>
            </a:r>
          </a:p>
          <a:p>
            <a:pPr marL="0" indent="0">
              <a:buNone/>
            </a:pPr>
            <a:endParaRPr lang="en-US" dirty="0"/>
          </a:p>
          <a:p>
            <a:pPr marL="0" indent="0">
              <a:buNone/>
            </a:pPr>
            <a:endParaRPr lang="en-US" dirty="0"/>
          </a:p>
          <a:p>
            <a:pPr marL="0" indent="0">
              <a:buNone/>
            </a:pPr>
            <a:endParaRPr lang="en-US" sz="2300" dirty="0"/>
          </a:p>
        </p:txBody>
      </p:sp>
      <p:pic>
        <p:nvPicPr>
          <p:cNvPr id="6" name="Picture 5" descr="A person standing in a doorway&#10;&#10;Description automatically generated">
            <a:extLst>
              <a:ext uri="{FF2B5EF4-FFF2-40B4-BE49-F238E27FC236}">
                <a16:creationId xmlns="" xmlns:a16="http://schemas.microsoft.com/office/drawing/2014/main" id="{6475FAC5-C23E-53C5-FA39-B8AEBD489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9" y="2131615"/>
            <a:ext cx="3276122" cy="3786261"/>
          </a:xfrm>
          <a:prstGeom prst="rect">
            <a:avLst/>
          </a:prstGeom>
        </p:spPr>
      </p:pic>
    </p:spTree>
    <p:extLst>
      <p:ext uri="{BB962C8B-B14F-4D97-AF65-F5344CB8AC3E}">
        <p14:creationId xmlns:p14="http://schemas.microsoft.com/office/powerpoint/2010/main" val="320364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09655B-3C7C-44C8-AE87-281D13D67BA6}"/>
              </a:ext>
            </a:extLst>
          </p:cNvPr>
          <p:cNvSpPr>
            <a:spLocks noGrp="1"/>
          </p:cNvSpPr>
          <p:nvPr>
            <p:ph type="title"/>
          </p:nvPr>
        </p:nvSpPr>
        <p:spPr/>
        <p:txBody>
          <a:bodyPr/>
          <a:lstStyle/>
          <a:p>
            <a:r>
              <a:rPr lang="en-US" dirty="0"/>
              <a:t>player communication equipment</a:t>
            </a:r>
            <a:br>
              <a:rPr lang="en-US" dirty="0"/>
            </a:br>
            <a:r>
              <a:rPr lang="en-US" dirty="0"/>
              <a:t>Rule 1-6-2 (New section)</a:t>
            </a:r>
          </a:p>
        </p:txBody>
      </p:sp>
      <p:sp>
        <p:nvSpPr>
          <p:cNvPr id="3" name="Content Placeholder 2">
            <a:extLst>
              <a:ext uri="{FF2B5EF4-FFF2-40B4-BE49-F238E27FC236}">
                <a16:creationId xmlns="" xmlns:a16="http://schemas.microsoft.com/office/drawing/2014/main" id="{A7671B2C-8F80-4462-A310-24E7C3FDAAC5}"/>
              </a:ext>
            </a:extLst>
          </p:cNvPr>
          <p:cNvSpPr>
            <a:spLocks noGrp="1"/>
          </p:cNvSpPr>
          <p:nvPr>
            <p:ph idx="1"/>
          </p:nvPr>
        </p:nvSpPr>
        <p:spPr/>
        <p:txBody>
          <a:bodyPr/>
          <a:lstStyle/>
          <a:p>
            <a:pPr marL="0" marR="0" indent="0">
              <a:spcBef>
                <a:spcPts val="100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ART. 2 . . . </a:t>
            </a:r>
            <a:r>
              <a:rPr lang="en-US" sz="2000" u="sng" dirty="0">
                <a:solidFill>
                  <a:schemeClr val="tx1">
                    <a:lumMod val="50000"/>
                  </a:schemeClr>
                </a:solidFill>
                <a:effectLst/>
                <a:latin typeface="Calibri" panose="020F0502020204030204" pitchFamily="34" charset="0"/>
                <a:ea typeface="Arial" panose="020B0604020202020204" pitchFamily="34" charset="0"/>
              </a:rPr>
              <a:t>One-way electronic communication devices are permissible from the dugout to the catcher while the team is on defense for the purpose of calling pitches. When using the electronic communication device, the coach cannot be outside the dugout/bench area. </a:t>
            </a:r>
            <a:endParaRPr lang="en-US" sz="20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PENALTY:</a:t>
            </a:r>
            <a:r>
              <a:rPr lang="en-US" sz="2000" u="sng" dirty="0">
                <a:solidFill>
                  <a:schemeClr val="tx1">
                    <a:lumMod val="50000"/>
                  </a:schemeClr>
                </a:solidFill>
                <a:effectLst/>
                <a:latin typeface="Calibri" panose="020F0502020204030204" pitchFamily="34" charset="0"/>
                <a:ea typeface="Arial" panose="020B0604020202020204" pitchFamily="34" charset="0"/>
              </a:rPr>
              <a:t> The umpire shall issue a team warning to coach of the team involved and the next offender(s) of that team will be ejected along with the head coach. </a:t>
            </a:r>
            <a:endParaRPr lang="en-US" sz="20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b="1" dirty="0">
                <a:solidFill>
                  <a:srgbClr val="000000"/>
                </a:solidFill>
                <a:effectLst/>
                <a:latin typeface="Calibri" panose="020F0502020204030204" pitchFamily="34" charset="0"/>
                <a:ea typeface="Arial" panose="020B0604020202020204" pitchFamily="34" charset="0"/>
              </a:rPr>
              <a:t>Rationale:</a:t>
            </a:r>
            <a:r>
              <a:rPr lang="en-US" sz="2800" dirty="0">
                <a:solidFill>
                  <a:srgbClr val="00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solidFill>
                  <a:srgbClr val="000000"/>
                </a:solidFill>
                <a:effectLst/>
                <a:latin typeface="Calibri" panose="020F0502020204030204" pitchFamily="34" charset="0"/>
                <a:ea typeface="Arial" panose="020B0604020202020204" pitchFamily="34" charset="0"/>
              </a:rPr>
              <a:t>This rule allows for a team to utilize an electronic device for the purpose of calling pitches from the dugout. The device would only be able to be one-way, meaning the player cannot use an electronic device to respond or communicate back to the coach. Various technologies, earpiece, electronic band or a smart watch could be used giving teams several options at varying costs. No other player would be able to wear or use this device nor would the coach be able to communicate with any other player using electronic communication.</a:t>
            </a:r>
            <a:endParaRPr lang="en-US" sz="1400" dirty="0">
              <a:effectLst/>
              <a:latin typeface="Times New Roman" panose="02020603050405020304" pitchFamily="18" charset="0"/>
              <a:ea typeface="Times New Roman" panose="02020603050405020304" pitchFamily="18" charset="0"/>
            </a:endParaRPr>
          </a:p>
          <a:p>
            <a:pPr marL="0" indent="0">
              <a:buNone/>
            </a:pPr>
            <a:endParaRPr lang="en-US" sz="2000" dirty="0"/>
          </a:p>
        </p:txBody>
      </p:sp>
      <p:sp>
        <p:nvSpPr>
          <p:cNvPr id="4" name="Footer Placeholder 3">
            <a:extLst>
              <a:ext uri="{FF2B5EF4-FFF2-40B4-BE49-F238E27FC236}">
                <a16:creationId xmlns="" xmlns:a16="http://schemas.microsoft.com/office/drawing/2014/main" id="{2EBF2328-71EC-4630-8A8C-7CA131E03ED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44499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Nfhs</a:t>
            </a:r>
            <a:r>
              <a:rPr lang="en-US" dirty="0" smtClean="0"/>
              <a:t> does not recommend equipment</a:t>
            </a:r>
            <a:endParaRPr lang="en-US" dirty="0"/>
          </a:p>
        </p:txBody>
      </p:sp>
      <p:sp>
        <p:nvSpPr>
          <p:cNvPr id="3" name="Content Placeholder 2"/>
          <p:cNvSpPr>
            <a:spLocks noGrp="1"/>
          </p:cNvSpPr>
          <p:nvPr>
            <p:ph idx="1"/>
          </p:nvPr>
        </p:nvSpPr>
        <p:spPr/>
        <p:txBody>
          <a:bodyPr/>
          <a:lstStyle/>
          <a:p>
            <a:r>
              <a:rPr lang="en-US" sz="3200" dirty="0" smtClean="0"/>
              <a:t>At a recent coaches convention, vendors displayed communication devices claiming that they are NFHS approved.</a:t>
            </a:r>
          </a:p>
          <a:p>
            <a:endParaRPr lang="en-US" sz="3200" dirty="0" smtClean="0"/>
          </a:p>
          <a:p>
            <a:endParaRPr lang="en-US" sz="3200" dirty="0"/>
          </a:p>
          <a:p>
            <a:r>
              <a:rPr lang="en-US" sz="3200" dirty="0" smtClean="0"/>
              <a:t>Only vendors that have a license with NFHS are permitted to place the NFHS logo on equipment.</a:t>
            </a:r>
            <a:endParaRPr lang="en-US" sz="32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515119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eball coach and umpire&#10;&#10;Description automatically generated">
            <a:extLst>
              <a:ext uri="{FF2B5EF4-FFF2-40B4-BE49-F238E27FC236}">
                <a16:creationId xmlns="" xmlns:a16="http://schemas.microsoft.com/office/drawing/2014/main" id="{726BD346-8B8D-1477-82B8-D3816119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8" y="2131615"/>
            <a:ext cx="5359647" cy="3782009"/>
          </a:xfrm>
          <a:prstGeom prst="rect">
            <a:avLst/>
          </a:prstGeom>
        </p:spPr>
      </p:pic>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COACHING (PLAYER COMMUNICATION EQUIPMENT) rule 3-2-5</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7276011" y="2095722"/>
            <a:ext cx="4691623" cy="4493085"/>
          </a:xfrm>
        </p:spPr>
        <p:txBody>
          <a:bodyPr/>
          <a:lstStyle/>
          <a:p>
            <a:pPr marL="0" indent="0">
              <a:buNone/>
            </a:pPr>
            <a:r>
              <a:rPr lang="en-US" dirty="0"/>
              <a:t>• Coaches may not use electronic communication device(s) to communicate with any other team member than the catcher while on defense, or any team member while on offense.</a:t>
            </a:r>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342781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Coaches Uniform</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3430" y="514521"/>
            <a:ext cx="1301611" cy="1301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0520" y="1816132"/>
            <a:ext cx="2751144" cy="3749781"/>
          </a:xfrm>
          <a:solidFill>
            <a:schemeClr val="accent1"/>
          </a:solidFill>
          <a:ln>
            <a:solidFill>
              <a:schemeClr val="tx1"/>
            </a:solidFill>
            <a:miter lim="800000"/>
            <a:headEnd/>
            <a:tailEnd/>
          </a:ln>
        </p:spPr>
      </p:pic>
      <p:sp>
        <p:nvSpPr>
          <p:cNvPr id="5" name="TextBox 4"/>
          <p:cNvSpPr txBox="1"/>
          <p:nvPr/>
        </p:nvSpPr>
        <p:spPr>
          <a:xfrm>
            <a:off x="3896140" y="1934817"/>
            <a:ext cx="8176590" cy="4683341"/>
          </a:xfrm>
          <a:prstGeom prst="rect">
            <a:avLst/>
          </a:prstGeom>
          <a:noFill/>
        </p:spPr>
        <p:txBody>
          <a:bodyPr wrap="square" rtlCol="0">
            <a:spAutoFit/>
          </a:bodyPr>
          <a:lstStyle/>
          <a:p>
            <a:r>
              <a:rPr lang="en-US" sz="2400" b="1" dirty="0" smtClean="0"/>
              <a:t>Rule 3-2-1</a:t>
            </a:r>
          </a:p>
          <a:p>
            <a:endParaRPr lang="en-US" dirty="0"/>
          </a:p>
          <a:p>
            <a:r>
              <a:rPr lang="en-US" sz="2400" dirty="0" smtClean="0"/>
              <a:t>A coach who is not in the uniform of the team shall be restricted to the bench/dugout.</a:t>
            </a:r>
          </a:p>
          <a:p>
            <a:endParaRPr lang="en-US" dirty="0"/>
          </a:p>
          <a:p>
            <a:r>
              <a:rPr lang="en-US" sz="2400" b="1" dirty="0" smtClean="0"/>
              <a:t>NFHS</a:t>
            </a:r>
            <a:r>
              <a:rPr lang="en-US" dirty="0" smtClean="0"/>
              <a:t>:  </a:t>
            </a:r>
            <a:r>
              <a:rPr lang="en-US" sz="2400" dirty="0" smtClean="0"/>
              <a:t>Umpires </a:t>
            </a:r>
            <a:r>
              <a:rPr lang="en-US" sz="2400" dirty="0"/>
              <a:t>should know their state association’s requirements and procedures for coaches’ uniform violations</a:t>
            </a:r>
            <a:r>
              <a:rPr lang="en-US" sz="2400" dirty="0" smtClean="0"/>
              <a:t>.</a:t>
            </a:r>
          </a:p>
          <a:p>
            <a:endParaRPr lang="en-US" dirty="0"/>
          </a:p>
          <a:p>
            <a:r>
              <a:rPr lang="en-US" sz="2400" b="1" dirty="0" smtClean="0"/>
              <a:t>NJSIAA:  </a:t>
            </a:r>
            <a:r>
              <a:rPr lang="en-US" sz="2400" dirty="0" smtClean="0"/>
              <a:t>Schools shall set the dress code for their coaches.  Uniform apparel shall not contain reference to alcohol, drug use or nudity.</a:t>
            </a:r>
            <a:endParaRPr lang="en-US" sz="2400" dirty="0"/>
          </a:p>
          <a:p>
            <a:endParaRPr lang="en-US" dirty="0"/>
          </a:p>
        </p:txBody>
      </p:sp>
    </p:spTree>
    <p:extLst>
      <p:ext uri="{BB962C8B-B14F-4D97-AF65-F5344CB8AC3E}">
        <p14:creationId xmlns:p14="http://schemas.microsoft.com/office/powerpoint/2010/main" val="18600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seball umpire giving a thumbs up to a umpire&#10;&#10;Description automatically generated">
            <a:extLst>
              <a:ext uri="{FF2B5EF4-FFF2-40B4-BE49-F238E27FC236}">
                <a16:creationId xmlns="" xmlns:a16="http://schemas.microsoft.com/office/drawing/2014/main" id="{448DC63A-5E58-6A8E-CEB6-04EEEA1FE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60" y="2131615"/>
            <a:ext cx="5364486" cy="3785424"/>
          </a:xfrm>
          <a:prstGeom prst="rect">
            <a:avLst/>
          </a:prstGeom>
        </p:spPr>
      </p:pic>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COACHING (PLAYER COMMUNICATION EQUIPMENT) rule 3-2-5</a:t>
            </a:r>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7366000" y="2095722"/>
            <a:ext cx="4601634" cy="4493085"/>
          </a:xfrm>
        </p:spPr>
        <p:txBody>
          <a:bodyPr/>
          <a:lstStyle/>
          <a:p>
            <a:pPr marL="0" indent="0">
              <a:buNone/>
            </a:pPr>
            <a:r>
              <a:rPr lang="en-US" dirty="0"/>
              <a:t>• The penalty for improper use is a team warning on the first offense.</a:t>
            </a:r>
          </a:p>
          <a:p>
            <a:pPr marL="0" indent="0">
              <a:buNone/>
            </a:pPr>
            <a:endParaRPr lang="en-US" dirty="0"/>
          </a:p>
          <a:p>
            <a:pPr marL="0" indent="0">
              <a:buNone/>
            </a:pPr>
            <a:r>
              <a:rPr lang="en-US" dirty="0"/>
              <a:t>• The next offender of that team will be ejected, along with the team’s head coach.</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2125286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90FB8-7055-4DBD-A7B2-95DEB2DB8E34}"/>
              </a:ext>
            </a:extLst>
          </p:cNvPr>
          <p:cNvSpPr>
            <a:spLocks noGrp="1"/>
          </p:cNvSpPr>
          <p:nvPr>
            <p:ph type="title"/>
          </p:nvPr>
        </p:nvSpPr>
        <p:spPr/>
        <p:txBody>
          <a:bodyPr/>
          <a:lstStyle/>
          <a:p>
            <a:r>
              <a:rPr lang="en-US" dirty="0"/>
              <a:t>Coaching</a:t>
            </a:r>
            <a:br>
              <a:rPr lang="en-US" dirty="0"/>
            </a:br>
            <a:r>
              <a:rPr lang="en-US" dirty="0"/>
              <a:t>rule 3-2-5</a:t>
            </a:r>
          </a:p>
        </p:txBody>
      </p:sp>
      <p:sp>
        <p:nvSpPr>
          <p:cNvPr id="3" name="Content Placeholder 2">
            <a:extLst>
              <a:ext uri="{FF2B5EF4-FFF2-40B4-BE49-F238E27FC236}">
                <a16:creationId xmlns="" xmlns:a16="http://schemas.microsoft.com/office/drawing/2014/main" id="{6D9ABE23-25F1-4B4B-9375-D63DC2E0B7BA}"/>
              </a:ext>
            </a:extLst>
          </p:cNvPr>
          <p:cNvSpPr>
            <a:spLocks noGrp="1"/>
          </p:cNvSpPr>
          <p:nvPr>
            <p:ph idx="1"/>
          </p:nvPr>
        </p:nvSpPr>
        <p:spPr/>
        <p:txBody>
          <a:bodyPr/>
          <a:lstStyle/>
          <a:p>
            <a:pPr marL="0" marR="0" indent="0">
              <a:spcBef>
                <a:spcPts val="100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ART. 5 . . .</a:t>
            </a:r>
            <a:r>
              <a:rPr lang="en-US" sz="2000" u="sng" dirty="0">
                <a:solidFill>
                  <a:schemeClr val="tx1">
                    <a:lumMod val="50000"/>
                  </a:schemeClr>
                </a:solidFill>
                <a:effectLst/>
                <a:latin typeface="Calibri" panose="020F0502020204030204" pitchFamily="34" charset="0"/>
                <a:ea typeface="Arial" panose="020B0604020202020204" pitchFamily="34" charset="0"/>
              </a:rPr>
              <a:t> A coach may use a one-way electronic communication device to communicate to the catcher for the purpose of calling pitches. Coaches may not use electronic communication device(s) to communicate with any other team member while on defense or any team member while on offense. When using the electronic communication device, the coach cannot be outside the dugout/bench area. </a:t>
            </a:r>
            <a:endParaRPr lang="en-US" sz="20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PENALTY:</a:t>
            </a:r>
            <a:r>
              <a:rPr lang="en-US" sz="2000" u="sng" dirty="0">
                <a:solidFill>
                  <a:schemeClr val="tx1">
                    <a:lumMod val="50000"/>
                  </a:schemeClr>
                </a:solidFill>
                <a:effectLst/>
                <a:latin typeface="Calibri" panose="020F0502020204030204" pitchFamily="34" charset="0"/>
                <a:ea typeface="Arial" panose="020B0604020202020204" pitchFamily="34" charset="0"/>
              </a:rPr>
              <a:t> The umpire shall issue a team warning to coach of the team involved and the next offender(s) of that team will be ejected along with the head coach. </a:t>
            </a:r>
          </a:p>
          <a:p>
            <a:pPr marL="0" marR="0" indent="0">
              <a:spcBef>
                <a:spcPts val="0"/>
              </a:spcBef>
              <a:spcAft>
                <a:spcPts val="1000"/>
              </a:spcAft>
              <a:buNone/>
            </a:pP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b="1" dirty="0">
                <a:effectLst/>
                <a:latin typeface="Calibri" panose="020F0502020204030204" pitchFamily="34" charset="0"/>
                <a:ea typeface="Times New Roman" panose="02020603050405020304" pitchFamily="18" charset="0"/>
              </a:rPr>
              <a:t>Rationale: </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solidFill>
                  <a:srgbClr val="000000"/>
                </a:solidFill>
                <a:effectLst/>
                <a:latin typeface="Calibri" panose="020F0502020204030204" pitchFamily="34" charset="0"/>
                <a:ea typeface="Arial" panose="020B0604020202020204" pitchFamily="34" charset="0"/>
              </a:rPr>
              <a:t>Allows for the coach to communicate with the catcher using an electronic communication device for the purpose of calling pitches.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 xmlns:a16="http://schemas.microsoft.com/office/drawing/2014/main" id="{E909B16A-FBBA-47B5-AA38-6F9F6D53786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190023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programs</a:t>
            </a:r>
            <a:endParaRPr lang="en-US" dirty="0"/>
          </a:p>
        </p:txBody>
      </p:sp>
      <p:sp>
        <p:nvSpPr>
          <p:cNvPr id="3" name="Content Placeholder 2"/>
          <p:cNvSpPr>
            <a:spLocks noGrp="1"/>
          </p:cNvSpPr>
          <p:nvPr>
            <p:ph idx="1"/>
          </p:nvPr>
        </p:nvSpPr>
        <p:spPr/>
        <p:txBody>
          <a:bodyPr/>
          <a:lstStyle/>
          <a:p>
            <a:r>
              <a:rPr lang="en-US" dirty="0" smtClean="0"/>
              <a:t>Louisiana and North Dakota applied for and was granted permission to experiment with equipment that will test the use of electronic communication devices with multiple defensive players.</a:t>
            </a:r>
          </a:p>
          <a:p>
            <a:endParaRPr lang="en-US" dirty="0"/>
          </a:p>
          <a:p>
            <a:r>
              <a:rPr lang="en-US" dirty="0" smtClean="0"/>
              <a:t>Yearly reports with data </a:t>
            </a:r>
            <a:r>
              <a:rPr lang="en-US" smtClean="0"/>
              <a:t>must reported to NFHS.</a:t>
            </a:r>
            <a:endParaRPr lang="en-US" dirty="0" smtClean="0"/>
          </a:p>
          <a:p>
            <a:endParaRPr lang="en-US" dirty="0"/>
          </a:p>
          <a:p>
            <a:r>
              <a:rPr lang="en-US" dirty="0" smtClean="0"/>
              <a:t>After 3 years, those states would be eligible to submit a rules change proposal to permit this.</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392857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UMPIRE-IN-CHIEF</a:t>
            </a:r>
            <a:br>
              <a:rPr lang="en-US" dirty="0"/>
            </a:br>
            <a:r>
              <a:rPr lang="en-US" dirty="0"/>
              <a:t>Rule 10-2-3</a:t>
            </a:r>
            <a:r>
              <a:rPr lang="en-US" cap="none" dirty="0"/>
              <a:t>h</a:t>
            </a:r>
            <a:endParaRPr lang="en-US" dirty="0"/>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3644349" y="1972100"/>
            <a:ext cx="8441634" cy="4616707"/>
          </a:xfrm>
        </p:spPr>
        <p:txBody>
          <a:bodyPr/>
          <a:lstStyle/>
          <a:p>
            <a:pPr marL="0" indent="0">
              <a:buNone/>
            </a:pPr>
            <a:r>
              <a:rPr lang="en-US" dirty="0"/>
              <a:t>• The umpire-in-chief may forfeit the game for prescribed infractions by coaches, players or team/bench personnel</a:t>
            </a:r>
            <a:r>
              <a:rPr lang="en-US" dirty="0" smtClean="0"/>
              <a:t>.</a:t>
            </a:r>
          </a:p>
          <a:p>
            <a:pPr marL="0" indent="0">
              <a:buNone/>
            </a:pPr>
            <a:endParaRPr lang="en-US" dirty="0"/>
          </a:p>
          <a:p>
            <a:pPr marL="0" indent="0">
              <a:buNone/>
            </a:pPr>
            <a:r>
              <a:rPr lang="en-US" b="1" dirty="0" smtClean="0"/>
              <a:t>Rule change eliminated Spectators from the statement.</a:t>
            </a:r>
          </a:p>
          <a:p>
            <a:pPr marL="0" indent="0">
              <a:buNone/>
            </a:pPr>
            <a:endParaRPr lang="en-US" dirty="0"/>
          </a:p>
          <a:p>
            <a:pPr marL="0" indent="0">
              <a:buNone/>
            </a:pPr>
            <a:r>
              <a:rPr lang="en-US" dirty="0" smtClean="0"/>
              <a:t>Dealing with unruly fans are not the role of the umpire-in-chief.  </a:t>
            </a:r>
          </a:p>
          <a:p>
            <a:pPr marL="0" indent="0">
              <a:buNone/>
            </a:pPr>
            <a:r>
              <a:rPr lang="en-US" dirty="0" smtClean="0"/>
              <a:t>Utilize Site Management.</a:t>
            </a:r>
          </a:p>
          <a:p>
            <a:pPr marL="0" indent="0">
              <a:buNone/>
            </a:pPr>
            <a:r>
              <a:rPr lang="en-US" dirty="0" smtClean="0"/>
              <a:t>Read and Understand the NJSIAA Termination of Game procedure.</a:t>
            </a:r>
            <a:endParaRPr lang="en-US" dirty="0"/>
          </a:p>
          <a:p>
            <a:pPr marL="0" indent="0">
              <a:buNone/>
            </a:pPr>
            <a:endParaRPr lang="en-US" dirty="0"/>
          </a:p>
          <a:p>
            <a:pPr marL="0" indent="0">
              <a:buNone/>
            </a:pPr>
            <a:endParaRPr lang="en-US" sz="2300" dirty="0"/>
          </a:p>
        </p:txBody>
      </p:sp>
      <p:pic>
        <p:nvPicPr>
          <p:cNvPr id="7" name="Picture 6" descr="A person wearing a helmet and holding a baseball bat&#10;&#10;Description automatically generated">
            <a:extLst>
              <a:ext uri="{FF2B5EF4-FFF2-40B4-BE49-F238E27FC236}">
                <a16:creationId xmlns="" xmlns:a16="http://schemas.microsoft.com/office/drawing/2014/main" id="{1A8B7BB6-30AD-CC13-16B4-77A7C0656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088" y="1972100"/>
            <a:ext cx="2534011" cy="3686577"/>
          </a:xfrm>
          <a:prstGeom prst="rect">
            <a:avLst/>
          </a:prstGeom>
        </p:spPr>
      </p:pic>
    </p:spTree>
    <p:extLst>
      <p:ext uri="{BB962C8B-B14F-4D97-AF65-F5344CB8AC3E}">
        <p14:creationId xmlns:p14="http://schemas.microsoft.com/office/powerpoint/2010/main" val="1011588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field with a referee&#10;&#10;Description automatically generated with medium confidence">
            <a:extLst>
              <a:ext uri="{FF2B5EF4-FFF2-40B4-BE49-F238E27FC236}">
                <a16:creationId xmlns="" xmlns:a16="http://schemas.microsoft.com/office/drawing/2014/main" id="{64152062-D6E9-DEEC-7F11-EDDFCE3F0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6" y="2131615"/>
            <a:ext cx="5364485" cy="3793070"/>
          </a:xfrm>
          <a:prstGeom prst="rect">
            <a:avLst/>
          </a:prstGeom>
        </p:spPr>
      </p:pic>
      <p:sp>
        <p:nvSpPr>
          <p:cNvPr id="2" name="Title 1">
            <a:extLst>
              <a:ext uri="{FF2B5EF4-FFF2-40B4-BE49-F238E27FC236}">
                <a16:creationId xmlns=""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
            </a:r>
            <a:br>
              <a:rPr lang="en-US" dirty="0"/>
            </a:br>
            <a:r>
              <a:rPr lang="en-US" dirty="0"/>
              <a:t>UMPIRE-IN-CHIEF</a:t>
            </a:r>
            <a:br>
              <a:rPr lang="en-US" dirty="0"/>
            </a:br>
            <a:r>
              <a:rPr lang="en-US" dirty="0"/>
              <a:t>Rule 10-2-3</a:t>
            </a:r>
            <a:r>
              <a:rPr lang="en-US" cap="none" dirty="0"/>
              <a:t>h</a:t>
            </a:r>
            <a:r>
              <a:rPr lang="en-US" dirty="0"/>
              <a:t/>
            </a:r>
            <a:br>
              <a:rPr lang="en-US" dirty="0"/>
            </a:br>
            <a:endParaRPr lang="en-US" dirty="0"/>
          </a:p>
        </p:txBody>
      </p:sp>
      <p:sp>
        <p:nvSpPr>
          <p:cNvPr id="4" name="Footer Placeholder 3">
            <a:extLst>
              <a:ext uri="{FF2B5EF4-FFF2-40B4-BE49-F238E27FC236}">
                <a16:creationId xmlns=""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 xmlns:a16="http://schemas.microsoft.com/office/drawing/2014/main" id="{B328F5D7-B510-4047-8C67-C7C58AD21509}"/>
              </a:ext>
            </a:extLst>
          </p:cNvPr>
          <p:cNvSpPr>
            <a:spLocks noGrp="1"/>
          </p:cNvSpPr>
          <p:nvPr>
            <p:ph idx="1"/>
          </p:nvPr>
        </p:nvSpPr>
        <p:spPr>
          <a:xfrm>
            <a:off x="7321550" y="2095722"/>
            <a:ext cx="4646083" cy="4493085"/>
          </a:xfrm>
        </p:spPr>
        <p:txBody>
          <a:bodyPr/>
          <a:lstStyle/>
          <a:p>
            <a:pPr marL="0" indent="0">
              <a:buNone/>
            </a:pPr>
            <a:r>
              <a:rPr lang="en-US" dirty="0"/>
              <a:t>• Umpires have jurisdiction over the confines of the players, coaches and team/bench personnel.</a:t>
            </a:r>
          </a:p>
          <a:p>
            <a:pPr marL="0" indent="0">
              <a:buNone/>
            </a:pPr>
            <a:endParaRPr lang="en-US" dirty="0"/>
          </a:p>
          <a:p>
            <a:pPr marL="0" indent="0">
              <a:buNone/>
            </a:pPr>
            <a:r>
              <a:rPr lang="en-US" dirty="0"/>
              <a:t>• If there are issues with spectators, it is the responsibility of game management to deal with spectators and to ensure the facility is safe for all involved.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818373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71A084-E595-4FAC-850A-DF420D947A2B}"/>
              </a:ext>
            </a:extLst>
          </p:cNvPr>
          <p:cNvSpPr>
            <a:spLocks noGrp="1"/>
          </p:cNvSpPr>
          <p:nvPr>
            <p:ph type="title"/>
          </p:nvPr>
        </p:nvSpPr>
        <p:spPr/>
        <p:txBody>
          <a:bodyPr/>
          <a:lstStyle/>
          <a:p>
            <a:r>
              <a:rPr lang="en-US" dirty="0"/>
              <a:t>UMPIRE-IN-CHIEF</a:t>
            </a:r>
            <a:br>
              <a:rPr lang="en-US" dirty="0"/>
            </a:br>
            <a:r>
              <a:rPr lang="en-US" dirty="0"/>
              <a:t>rule 10-2-3</a:t>
            </a:r>
            <a:r>
              <a:rPr lang="en-US" cap="none" dirty="0"/>
              <a:t>h</a:t>
            </a:r>
            <a:endParaRPr lang="en-US" dirty="0"/>
          </a:p>
        </p:txBody>
      </p:sp>
      <p:sp>
        <p:nvSpPr>
          <p:cNvPr id="3" name="Content Placeholder 2">
            <a:extLst>
              <a:ext uri="{FF2B5EF4-FFF2-40B4-BE49-F238E27FC236}">
                <a16:creationId xmlns="" xmlns:a16="http://schemas.microsoft.com/office/drawing/2014/main" id="{A31D5242-646E-4DE2-820C-C0A637152912}"/>
              </a:ext>
            </a:extLst>
          </p:cNvPr>
          <p:cNvSpPr>
            <a:spLocks noGrp="1"/>
          </p:cNvSpPr>
          <p:nvPr>
            <p:ph idx="1"/>
          </p:nvPr>
        </p:nvSpPr>
        <p:spPr/>
        <p:txBody>
          <a:bodyPr/>
          <a:lstStyle/>
          <a:p>
            <a:pPr marL="0" marR="0" indent="0">
              <a:spcBef>
                <a:spcPts val="0"/>
              </a:spcBef>
              <a:spcAft>
                <a:spcPts val="0"/>
              </a:spcAft>
              <a:buNone/>
            </a:pPr>
            <a:r>
              <a:rPr lang="en-US" sz="2400" dirty="0">
                <a:solidFill>
                  <a:schemeClr val="tx1">
                    <a:lumMod val="50000"/>
                  </a:schemeClr>
                </a:solidFill>
                <a:effectLst/>
                <a:latin typeface="Calibri" panose="020F0502020204030204" pitchFamily="34" charset="0"/>
                <a:ea typeface="Arial" panose="020B0604020202020204" pitchFamily="34" charset="0"/>
              </a:rPr>
              <a:t>h. Forfeit the game for prescribed infractions by </a:t>
            </a:r>
            <a:r>
              <a:rPr lang="en-US" sz="2400" strike="sngStrike" dirty="0">
                <a:solidFill>
                  <a:schemeClr val="tx1">
                    <a:lumMod val="50000"/>
                  </a:schemeClr>
                </a:solidFill>
                <a:effectLst/>
                <a:latin typeface="Calibri" panose="020F0502020204030204" pitchFamily="34" charset="0"/>
                <a:ea typeface="Arial" panose="020B0604020202020204" pitchFamily="34" charset="0"/>
              </a:rPr>
              <a:t>spectators,</a:t>
            </a:r>
            <a:r>
              <a:rPr lang="en-US" sz="2400" dirty="0">
                <a:solidFill>
                  <a:schemeClr val="tx1">
                    <a:lumMod val="50000"/>
                  </a:schemeClr>
                </a:solidFill>
                <a:effectLst/>
                <a:latin typeface="Calibri" panose="020F0502020204030204" pitchFamily="34" charset="0"/>
                <a:ea typeface="Arial" panose="020B0604020202020204" pitchFamily="34" charset="0"/>
              </a:rPr>
              <a:t> coaches, players or team/bench personnel.</a:t>
            </a:r>
            <a:endParaRPr lang="en-US" sz="24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0000"/>
                </a:solidFill>
                <a:effectLst/>
                <a:latin typeface="Calibri" panose="020F0502020204030204" pitchFamily="34" charset="0"/>
                <a:ea typeface="Arial" panose="020B0604020202020204" pitchFamily="34" charset="0"/>
              </a:rPr>
              <a:t>Rationale:</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solidFill>
                  <a:srgbClr val="000000"/>
                </a:solidFill>
                <a:effectLst/>
                <a:latin typeface="Calibri" panose="020F0502020204030204" pitchFamily="34" charset="0"/>
                <a:ea typeface="Arial" panose="020B0604020202020204" pitchFamily="34" charset="0"/>
              </a:rPr>
              <a:t>Umpires have jurisdiction over the confines of the field, players, coaches and team/bench personnel. If there are issues with spectators, it is the responsibility of game management to deal with spectators and to ensure that the facility is safe for all involved. </a:t>
            </a:r>
            <a:endParaRPr lang="en-US" sz="24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 xmlns:a16="http://schemas.microsoft.com/office/drawing/2014/main" id="{32235920-B732-43F8-9A65-87D00DC760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4383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64521E-D105-1646-06F3-697E3AA6EB11}"/>
              </a:ext>
            </a:extLst>
          </p:cNvPr>
          <p:cNvSpPr>
            <a:spLocks noGrp="1"/>
          </p:cNvSpPr>
          <p:nvPr>
            <p:ph type="title"/>
          </p:nvPr>
        </p:nvSpPr>
        <p:spPr/>
        <p:txBody>
          <a:bodyPr/>
          <a:lstStyle/>
          <a:p>
            <a:r>
              <a:rPr lang="en-US" dirty="0"/>
              <a:t>2024 NFHS BASEBALL </a:t>
            </a:r>
          </a:p>
        </p:txBody>
      </p:sp>
      <p:sp>
        <p:nvSpPr>
          <p:cNvPr id="3" name="Text Placeholder 2">
            <a:extLst>
              <a:ext uri="{FF2B5EF4-FFF2-40B4-BE49-F238E27FC236}">
                <a16:creationId xmlns="" xmlns:a16="http://schemas.microsoft.com/office/drawing/2014/main" id="{6D2D1907-6956-E44D-AEE1-71CFC878EF54}"/>
              </a:ext>
            </a:extLst>
          </p:cNvPr>
          <p:cNvSpPr>
            <a:spLocks noGrp="1"/>
          </p:cNvSpPr>
          <p:nvPr>
            <p:ph type="body" idx="1"/>
          </p:nvPr>
        </p:nvSpPr>
        <p:spPr/>
        <p:txBody>
          <a:bodyPr/>
          <a:lstStyle/>
          <a:p>
            <a:r>
              <a:rPr lang="en-US" dirty="0"/>
              <a:t>Points of Emphasis</a:t>
            </a:r>
          </a:p>
        </p:txBody>
      </p:sp>
    </p:spTree>
    <p:extLst>
      <p:ext uri="{BB962C8B-B14F-4D97-AF65-F5344CB8AC3E}">
        <p14:creationId xmlns:p14="http://schemas.microsoft.com/office/powerpoint/2010/main" val="613215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seball player sliding into base&#10;&#10;Description automatically generated">
            <a:extLst>
              <a:ext uri="{FF2B5EF4-FFF2-40B4-BE49-F238E27FC236}">
                <a16:creationId xmlns="" xmlns:a16="http://schemas.microsoft.com/office/drawing/2014/main" id="{C118444A-6E30-7B00-A398-86923487A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3"/>
            <a:ext cx="5364486" cy="3793071"/>
          </a:xfrm>
          <a:prstGeom prst="rect">
            <a:avLst/>
          </a:prstGeom>
        </p:spPr>
      </p:pic>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Malicious contact</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7302500" y="2111829"/>
            <a:ext cx="4552950"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Malicious contact can be initiated by either an offensive or defensive player(s).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It should not be confused with incidental contact or “train wreck” plays that sometimes occur in baseball.</a:t>
            </a: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637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Malicious contact</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5094514" y="2111829"/>
            <a:ext cx="6487886"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Contact or a collision is considered to be malicious if it </a:t>
            </a:r>
            <a:r>
              <a:rPr kumimoji="0" lang="en-US" sz="2600" b="0" i="0" u="none" strike="noStrike" kern="1200" cap="none" spc="0" normalizeH="0" baseline="0" noProof="0" dirty="0" smtClean="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is the </a:t>
            </a: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result of excessive force and/or there is an intent to injure.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absence of these two conditions does not preclude the presence of malicious contact but would provide a reasonable starting point for proper interpretation.</a:t>
            </a: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aseball player catching a ball&#10;&#10;Description automatically generated">
            <a:extLst>
              <a:ext uri="{FF2B5EF4-FFF2-40B4-BE49-F238E27FC236}">
                <a16:creationId xmlns="" xmlns:a16="http://schemas.microsoft.com/office/drawing/2014/main" id="{E684DEE7-5F49-2CD2-5304-59967BB33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2"/>
            <a:ext cx="3197744" cy="3975881"/>
          </a:xfrm>
          <a:prstGeom prst="rect">
            <a:avLst/>
          </a:prstGeom>
        </p:spPr>
      </p:pic>
    </p:spTree>
    <p:extLst>
      <p:ext uri="{BB962C8B-B14F-4D97-AF65-F5344CB8AC3E}">
        <p14:creationId xmlns:p14="http://schemas.microsoft.com/office/powerpoint/2010/main" val="1443523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eball players talking to each other&#10;&#10;Description automatically generated">
            <a:extLst>
              <a:ext uri="{FF2B5EF4-FFF2-40B4-BE49-F238E27FC236}">
                <a16:creationId xmlns="" xmlns:a16="http://schemas.microsoft.com/office/drawing/2014/main" id="{4D731AB6-9F16-D01C-5406-9EC344F9D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59" y="2111829"/>
            <a:ext cx="5025761" cy="3553568"/>
          </a:xfrm>
          <a:prstGeom prst="rect">
            <a:avLst/>
          </a:prstGeom>
        </p:spPr>
      </p:pic>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a:xfrm>
            <a:off x="2418064" y="525463"/>
            <a:ext cx="10026649" cy="1204912"/>
          </a:xfrm>
        </p:spPr>
        <p:txBody>
          <a:bodyPr/>
          <a:lstStyle/>
          <a:p>
            <a:r>
              <a:rPr lang="en-US" dirty="0"/>
              <a:t>Profanity (DIRECT OR INDIRECT)</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6268278" y="2111829"/>
            <a:ext cx="5314122" cy="437042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Education-based athletics is a direct extension of the classroom.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There is no excuse for foul language in school or on the baseball field</a:t>
            </a:r>
            <a:r>
              <a:rPr kumimoji="0" lang="en-US" sz="2600" b="0" i="0" u="none" strike="noStrike" kern="1200" cap="none" spc="0" normalizeH="0" baseline="0" noProof="0" dirty="0" smtClean="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If a teacher would not allow profane</a:t>
            </a:r>
            <a:r>
              <a:rPr kumimoji="0" lang="en-US" sz="2600" b="0" i="0" u="none" strike="noStrike" kern="1200" cap="none" spc="0" normalizeH="0" noProof="0" dirty="0" smtClean="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 language in the classroom, why would a coach permit it on the field?</a:t>
            </a:r>
            <a:endPar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130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Two-Hour Time Limit Sub-varsity</a:t>
            </a:r>
            <a:endParaRPr lang="en-US" dirty="0"/>
          </a:p>
        </p:txBody>
      </p:sp>
      <p:sp>
        <p:nvSpPr>
          <p:cNvPr id="3" name="Content Placeholder 2"/>
          <p:cNvSpPr>
            <a:spLocks noGrp="1"/>
          </p:cNvSpPr>
          <p:nvPr>
            <p:ph idx="1"/>
          </p:nvPr>
        </p:nvSpPr>
        <p:spPr/>
        <p:txBody>
          <a:bodyPr/>
          <a:lstStyle/>
          <a:p>
            <a:pPr marL="0" indent="0">
              <a:buNone/>
            </a:pPr>
            <a:r>
              <a:rPr lang="en-US" dirty="0" smtClean="0"/>
              <a:t>A sub-varsity baseball game may be played under a two-hour time limit.</a:t>
            </a:r>
          </a:p>
          <a:p>
            <a:pPr marL="0" indent="0">
              <a:buNone/>
            </a:pPr>
            <a:endParaRPr lang="en-US" dirty="0"/>
          </a:p>
          <a:p>
            <a:pPr marL="0" indent="0">
              <a:buNone/>
            </a:pPr>
            <a:r>
              <a:rPr lang="en-US" dirty="0" smtClean="0"/>
              <a:t>Home School and/or conference shall make the determination.</a:t>
            </a:r>
          </a:p>
          <a:p>
            <a:pPr marL="0" indent="0">
              <a:buNone/>
            </a:pPr>
            <a:endParaRPr lang="en-US" dirty="0"/>
          </a:p>
          <a:p>
            <a:pPr marL="0" indent="0">
              <a:buNone/>
            </a:pPr>
            <a:r>
              <a:rPr lang="en-US" dirty="0" smtClean="0"/>
              <a:t>Home Coach shall announce whether the two-hour time limit will apply at the pre-game conference.</a:t>
            </a:r>
          </a:p>
          <a:p>
            <a:pPr marL="0" indent="0">
              <a:buNone/>
            </a:pPr>
            <a:endParaRPr lang="en-US" dirty="0"/>
          </a:p>
          <a:p>
            <a:pPr marL="0" indent="0">
              <a:buNone/>
            </a:pPr>
            <a:r>
              <a:rPr lang="en-US" dirty="0" smtClean="0"/>
              <a:t>If applicable, the start of the game shall be when the umpire calls “PLAY”.</a:t>
            </a:r>
          </a:p>
          <a:p>
            <a:pPr marL="0" indent="0">
              <a:buNone/>
            </a:pPr>
            <a:r>
              <a:rPr lang="en-US" dirty="0" smtClean="0"/>
              <a:t>The start of an inning begins when the 3</a:t>
            </a:r>
            <a:r>
              <a:rPr lang="en-US" baseline="30000" dirty="0" smtClean="0"/>
              <a:t>rd</a:t>
            </a:r>
            <a:r>
              <a:rPr lang="en-US" dirty="0" smtClean="0"/>
              <a:t> out of the previous inning is declared.</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656" y="487016"/>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8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Profanity (DIRECT OR INDIRECT)</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7300914" y="2111829"/>
            <a:ext cx="4281486"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penalties are a verbal warning to the offender on the first offense; a written warning to the offender that warrants restriction to the dugout/bench for the remainder of the game for a second offense; or ejection for a major offense.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baseball players celebrating in a baseball field&#10;&#10;Description automatically generated with medium confidence">
            <a:extLst>
              <a:ext uri="{FF2B5EF4-FFF2-40B4-BE49-F238E27FC236}">
                <a16:creationId xmlns="" xmlns:a16="http://schemas.microsoft.com/office/drawing/2014/main" id="{D593A6AE-6773-D876-1D5B-2623D1C18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5"/>
            <a:ext cx="5364486" cy="3785424"/>
          </a:xfrm>
          <a:prstGeom prst="rect">
            <a:avLst/>
          </a:prstGeom>
        </p:spPr>
      </p:pic>
    </p:spTree>
    <p:extLst>
      <p:ext uri="{BB962C8B-B14F-4D97-AF65-F5344CB8AC3E}">
        <p14:creationId xmlns:p14="http://schemas.microsoft.com/office/powerpoint/2010/main" val="2993972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7264400" y="2111829"/>
            <a:ext cx="4317999"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 20-second time limit rule has been in the NFHS rules book since the 1970s.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rule is meant to only be utilized when other preventive umpiring measures fail to achieve a reasonable pace or rhythm.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lack and white digital scoreboard&#10;&#10;Description automatically generated">
            <a:extLst>
              <a:ext uri="{FF2B5EF4-FFF2-40B4-BE49-F238E27FC236}">
                <a16:creationId xmlns="" xmlns:a16="http://schemas.microsoft.com/office/drawing/2014/main" id="{2B3105E7-38AB-6F24-3144-C0A0816A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5"/>
            <a:ext cx="5364486" cy="2379985"/>
          </a:xfrm>
          <a:prstGeom prst="rect">
            <a:avLst/>
          </a:prstGeom>
        </p:spPr>
      </p:pic>
    </p:spTree>
    <p:extLst>
      <p:ext uri="{BB962C8B-B14F-4D97-AF65-F5344CB8AC3E}">
        <p14:creationId xmlns:p14="http://schemas.microsoft.com/office/powerpoint/2010/main" val="99560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6986457" y="2111829"/>
            <a:ext cx="4595942" cy="437042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By rule, the time between the last out of one half-inning and the first pitch of the next half-inning is 1 minute, 20 seconds.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Umpires should facilitate this and refrain from visiting with fans or having prolonged discussions with other crew members.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standing on a baseball field&#10;&#10;Description automatically generated">
            <a:extLst>
              <a:ext uri="{FF2B5EF4-FFF2-40B4-BE49-F238E27FC236}">
                <a16:creationId xmlns="" xmlns:a16="http://schemas.microsoft.com/office/drawing/2014/main" id="{7B368F5F-A68E-B4D1-DFB9-336013E51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14" y="2131616"/>
            <a:ext cx="5147171" cy="3772796"/>
          </a:xfrm>
          <a:prstGeom prst="rect">
            <a:avLst/>
          </a:prstGeom>
        </p:spPr>
      </p:pic>
    </p:spTree>
    <p:extLst>
      <p:ext uri="{BB962C8B-B14F-4D97-AF65-F5344CB8AC3E}">
        <p14:creationId xmlns:p14="http://schemas.microsoft.com/office/powerpoint/2010/main" val="4137232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Pace of play guidelines</a:t>
            </a:r>
            <a:endParaRPr lang="en-US" dirty="0"/>
          </a:p>
        </p:txBody>
      </p:sp>
      <p:sp>
        <p:nvSpPr>
          <p:cNvPr id="3" name="Content Placeholder 2"/>
          <p:cNvSpPr>
            <a:spLocks noGrp="1"/>
          </p:cNvSpPr>
          <p:nvPr>
            <p:ph idx="1"/>
          </p:nvPr>
        </p:nvSpPr>
        <p:spPr/>
        <p:txBody>
          <a:bodyPr/>
          <a:lstStyle/>
          <a:p>
            <a:r>
              <a:rPr lang="en-US" dirty="0" smtClean="0"/>
              <a:t>These rules were put in effect in 1978.</a:t>
            </a:r>
          </a:p>
          <a:p>
            <a:endParaRPr lang="en-US" dirty="0"/>
          </a:p>
          <a:p>
            <a:r>
              <a:rPr lang="en-US" dirty="0" smtClean="0"/>
              <a:t>NFHS has not received concerns and is not aware of any issue.</a:t>
            </a:r>
          </a:p>
          <a:p>
            <a:endParaRPr lang="en-US" dirty="0"/>
          </a:p>
          <a:p>
            <a:r>
              <a:rPr lang="en-US" dirty="0" smtClean="0"/>
              <a:t>NCAA took action to speed up the pace of play in 2023.</a:t>
            </a:r>
          </a:p>
          <a:p>
            <a:endParaRPr lang="en-US" dirty="0"/>
          </a:p>
          <a:p>
            <a:r>
              <a:rPr lang="en-US" dirty="0" smtClean="0"/>
              <a:t>Some umpires who work collegiate and high school baseball began to utilize those rules in high school games incorrectly.</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307029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Pace of play</a:t>
            </a:r>
            <a:endParaRPr lang="en-US" dirty="0"/>
          </a:p>
        </p:txBody>
      </p:sp>
      <p:sp>
        <p:nvSpPr>
          <p:cNvPr id="3" name="Content Placeholder 2"/>
          <p:cNvSpPr>
            <a:spLocks noGrp="1"/>
          </p:cNvSpPr>
          <p:nvPr>
            <p:ph idx="1"/>
          </p:nvPr>
        </p:nvSpPr>
        <p:spPr/>
        <p:txBody>
          <a:bodyPr/>
          <a:lstStyle/>
          <a:p>
            <a:r>
              <a:rPr lang="en-US" dirty="0" smtClean="0"/>
              <a:t>Umpires should not look for trouble.</a:t>
            </a:r>
          </a:p>
          <a:p>
            <a:endParaRPr lang="en-US" dirty="0"/>
          </a:p>
          <a:p>
            <a:r>
              <a:rPr lang="en-US" dirty="0" smtClean="0"/>
              <a:t>Rules should be used if pace of play violations are excessive or intentional.</a:t>
            </a:r>
          </a:p>
          <a:p>
            <a:endParaRPr lang="en-US" dirty="0"/>
          </a:p>
          <a:p>
            <a:r>
              <a:rPr lang="en-US" dirty="0" smtClean="0"/>
              <a:t>Umpires need to be proactive in getting teams on and off the field between innings.</a:t>
            </a:r>
          </a:p>
          <a:p>
            <a:endParaRPr lang="en-US" dirty="0"/>
          </a:p>
          <a:p>
            <a:r>
              <a:rPr lang="en-US" dirty="0" smtClean="0"/>
              <a:t>Data collected nationwide found that the average high school game lasts 2 hours and 9 minutes.</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070720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Pace of play	</a:t>
            </a:r>
            <a:endParaRPr lang="en-US" dirty="0"/>
          </a:p>
        </p:txBody>
      </p:sp>
      <p:sp>
        <p:nvSpPr>
          <p:cNvPr id="3" name="Content Placeholder 2"/>
          <p:cNvSpPr>
            <a:spLocks noGrp="1"/>
          </p:cNvSpPr>
          <p:nvPr>
            <p:ph idx="1"/>
          </p:nvPr>
        </p:nvSpPr>
        <p:spPr/>
        <p:txBody>
          <a:bodyPr/>
          <a:lstStyle/>
          <a:p>
            <a:r>
              <a:rPr lang="en-US" dirty="0" smtClean="0"/>
              <a:t>Umpires should use preventive officiating if necessary to speed up play.</a:t>
            </a:r>
          </a:p>
          <a:p>
            <a:endParaRPr lang="en-US" dirty="0"/>
          </a:p>
          <a:p>
            <a:r>
              <a:rPr lang="en-US" dirty="0" smtClean="0"/>
              <a:t>Talk to catcher</a:t>
            </a:r>
          </a:p>
          <a:p>
            <a:r>
              <a:rPr lang="en-US" dirty="0" smtClean="0"/>
              <a:t>Talk to pitcher</a:t>
            </a:r>
          </a:p>
          <a:p>
            <a:r>
              <a:rPr lang="en-US" dirty="0" smtClean="0"/>
              <a:t>Talk to coach</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686346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5213350" y="2111829"/>
            <a:ext cx="6369050" cy="289310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Rule 7-3-1 spells out the situations when a batter is allowed to leave the batter’s box.</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Repeatedly stepping out to alter the rhythm of the pitcher or delay the game is not acceptable, and umpire needs to apply the proper penalty.</a:t>
            </a: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baseball player holding a bat&#10;&#10;Description automatically generated">
            <a:extLst>
              <a:ext uri="{FF2B5EF4-FFF2-40B4-BE49-F238E27FC236}">
                <a16:creationId xmlns="" xmlns:a16="http://schemas.microsoft.com/office/drawing/2014/main" id="{4BCDA79F-462C-82C8-171F-27F1318C2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5"/>
            <a:ext cx="3328191" cy="4136466"/>
          </a:xfrm>
          <a:prstGeom prst="rect">
            <a:avLst/>
          </a:prstGeom>
        </p:spPr>
      </p:pic>
    </p:spTree>
    <p:extLst>
      <p:ext uri="{BB962C8B-B14F-4D97-AF65-F5344CB8AC3E}">
        <p14:creationId xmlns:p14="http://schemas.microsoft.com/office/powerpoint/2010/main" val="4157094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baseball players&#10;&#10;Description automatically generated">
            <a:extLst>
              <a:ext uri="{FF2B5EF4-FFF2-40B4-BE49-F238E27FC236}">
                <a16:creationId xmlns="" xmlns:a16="http://schemas.microsoft.com/office/drawing/2014/main" id="{B96F270B-094B-2D3A-4520-AB2B7B4C6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8" y="2131615"/>
            <a:ext cx="5375303" cy="3785424"/>
          </a:xfrm>
          <a:prstGeom prst="rect">
            <a:avLst/>
          </a:prstGeom>
        </p:spPr>
      </p:pic>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7302500" y="2111829"/>
            <a:ext cx="4413250" cy="289310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Umpires need to be consistent in monitoring how teams get on/off the field, conferences, enforcing the batter’s box rule and in other areas to create a sense of urgency during the contest.</a:t>
            </a: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0116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 xmlns:a16="http://schemas.microsoft.com/office/drawing/2014/main" id="{F742BE5D-DFB1-463A-A125-7302606C1165}"/>
              </a:ext>
            </a:extLst>
          </p:cNvPr>
          <p:cNvSpPr txBox="1"/>
          <p:nvPr/>
        </p:nvSpPr>
        <p:spPr>
          <a:xfrm>
            <a:off x="5264331" y="2111829"/>
            <a:ext cx="6318069" cy="169277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Umpires need to recognize when excessive player conferences begin to delay the game, step in and expedite the conclusion of the meeting.</a:t>
            </a: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baseball players on a field&#10;&#10;Description automatically generated">
            <a:extLst>
              <a:ext uri="{FF2B5EF4-FFF2-40B4-BE49-F238E27FC236}">
                <a16:creationId xmlns="" xmlns:a16="http://schemas.microsoft.com/office/drawing/2014/main" id="{52BD59A5-B50C-CC78-E5BD-44B27DB91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4"/>
            <a:ext cx="3251521" cy="3962210"/>
          </a:xfrm>
          <a:prstGeom prst="rect">
            <a:avLst/>
          </a:prstGeom>
        </p:spPr>
      </p:pic>
    </p:spTree>
    <p:extLst>
      <p:ext uri="{BB962C8B-B14F-4D97-AF65-F5344CB8AC3E}">
        <p14:creationId xmlns:p14="http://schemas.microsoft.com/office/powerpoint/2010/main" val="2355808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362959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Two-Hour Time Limit Sub-varsity</a:t>
            </a:r>
            <a:endParaRPr lang="en-US" dirty="0"/>
          </a:p>
        </p:txBody>
      </p:sp>
      <p:sp>
        <p:nvSpPr>
          <p:cNvPr id="3" name="Content Placeholder 2"/>
          <p:cNvSpPr>
            <a:spLocks noGrp="1"/>
          </p:cNvSpPr>
          <p:nvPr>
            <p:ph idx="1"/>
          </p:nvPr>
        </p:nvSpPr>
        <p:spPr/>
        <p:txBody>
          <a:bodyPr/>
          <a:lstStyle/>
          <a:p>
            <a:pPr marL="0" indent="0">
              <a:buNone/>
            </a:pPr>
            <a:r>
              <a:rPr lang="en-US" dirty="0" smtClean="0"/>
              <a:t>For example:</a:t>
            </a:r>
          </a:p>
          <a:p>
            <a:pPr marL="0" indent="0">
              <a:buNone/>
            </a:pPr>
            <a:endParaRPr lang="en-US" dirty="0"/>
          </a:p>
          <a:p>
            <a:pPr marL="0" indent="0">
              <a:buNone/>
            </a:pPr>
            <a:r>
              <a:rPr lang="en-US" dirty="0" smtClean="0"/>
              <a:t>Plate Umpire calls “PLAY” at 4:01.</a:t>
            </a:r>
          </a:p>
          <a:p>
            <a:pPr marL="0" indent="0">
              <a:buNone/>
            </a:pPr>
            <a:endParaRPr lang="en-US" dirty="0"/>
          </a:p>
          <a:p>
            <a:pPr marL="0" indent="0">
              <a:buNone/>
            </a:pPr>
            <a:r>
              <a:rPr lang="en-US" dirty="0" smtClean="0"/>
              <a:t>The third out of the 5</a:t>
            </a:r>
            <a:r>
              <a:rPr lang="en-US" baseline="30000" dirty="0" smtClean="0"/>
              <a:t>th</a:t>
            </a:r>
            <a:r>
              <a:rPr lang="en-US" dirty="0" smtClean="0"/>
              <a:t> inning is recorded at 6:00.  The sixth inning of the game must be played.</a:t>
            </a:r>
          </a:p>
          <a:p>
            <a:pPr marL="0" indent="0">
              <a:buNone/>
            </a:pPr>
            <a:endParaRPr lang="en-US" dirty="0"/>
          </a:p>
          <a:p>
            <a:pPr marL="0" indent="0">
              <a:buNone/>
            </a:pPr>
            <a:r>
              <a:rPr lang="en-US" dirty="0" smtClean="0"/>
              <a:t>Plate Umpire calls “PLAY” at 4:01.</a:t>
            </a:r>
          </a:p>
          <a:p>
            <a:pPr marL="0" indent="0">
              <a:buNone/>
            </a:pPr>
            <a:endParaRPr lang="en-US" dirty="0"/>
          </a:p>
          <a:p>
            <a:pPr marL="0" indent="0">
              <a:buNone/>
            </a:pPr>
            <a:r>
              <a:rPr lang="en-US" dirty="0" smtClean="0"/>
              <a:t>The third out of the 4</a:t>
            </a:r>
            <a:r>
              <a:rPr lang="en-US" baseline="30000" dirty="0" smtClean="0"/>
              <a:t>th</a:t>
            </a:r>
            <a:r>
              <a:rPr lang="en-US" dirty="0" smtClean="0"/>
              <a:t> inning is recorded at 6:01.  Game is over.</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656" y="487016"/>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4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AIDS</a:t>
            </a:r>
          </a:p>
        </p:txBody>
      </p:sp>
      <p:sp>
        <p:nvSpPr>
          <p:cNvPr id="14" name="TextBox 13">
            <a:extLst>
              <a:ext uri="{FF2B5EF4-FFF2-40B4-BE49-F238E27FC236}">
                <a16:creationId xmlns=""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RULES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CHANGES</a:t>
            </a:r>
          </a:p>
        </p:txBody>
      </p:sp>
      <p:sp>
        <p:nvSpPr>
          <p:cNvPr id="15" name="TextBox 14">
            <a:extLst>
              <a:ext uri="{FF2B5EF4-FFF2-40B4-BE49-F238E27FC236}">
                <a16:creationId xmlns=""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DIAGRAMS</a:t>
            </a:r>
          </a:p>
        </p:txBody>
      </p:sp>
      <p:sp>
        <p:nvSpPr>
          <p:cNvPr id="16" name="TextBox 15">
            <a:extLst>
              <a:ext uri="{FF2B5EF4-FFF2-40B4-BE49-F238E27FC236}">
                <a16:creationId xmlns=""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VIDEO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LIBRARY</a:t>
            </a:r>
          </a:p>
        </p:txBody>
      </p:sp>
      <p:sp>
        <p:nvSpPr>
          <p:cNvPr id="17" name="TextBox 16">
            <a:extLst>
              <a:ext uri="{FF2B5EF4-FFF2-40B4-BE49-F238E27FC236}">
                <a16:creationId xmlns=""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OFFICIALS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r>
              <a:rPr lang="en-US" altLang="en-US"/>
              <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 xmlns:a16="http://schemas.microsoft.com/office/drawing/2014/main" id="{EC86216C-6CA3-4DC3-B88A-DE140A2FC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34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Hitter / Defensive Substitution</a:t>
            </a:r>
            <a:br>
              <a:rPr lang="en-US" dirty="0" smtClean="0"/>
            </a:br>
            <a:r>
              <a:rPr lang="en-US" dirty="0" smtClean="0"/>
              <a:t>Sub-varsity</a:t>
            </a:r>
            <a:endParaRPr lang="en-US" dirty="0"/>
          </a:p>
        </p:txBody>
      </p:sp>
      <p:sp>
        <p:nvSpPr>
          <p:cNvPr id="3" name="Content Placeholder 2"/>
          <p:cNvSpPr>
            <a:spLocks noGrp="1"/>
          </p:cNvSpPr>
          <p:nvPr>
            <p:ph idx="1"/>
          </p:nvPr>
        </p:nvSpPr>
        <p:spPr>
          <a:xfrm>
            <a:off x="1320801" y="1989139"/>
            <a:ext cx="10646834" cy="4338637"/>
          </a:xfrm>
        </p:spPr>
        <p:txBody>
          <a:bodyPr/>
          <a:lstStyle/>
          <a:p>
            <a:pPr marL="0" indent="0">
              <a:buNone/>
            </a:pPr>
            <a:r>
              <a:rPr lang="en-US" dirty="0" smtClean="0"/>
              <a:t>A coach may play with one of the following options in sub-varsity play.</a:t>
            </a:r>
          </a:p>
          <a:p>
            <a:pPr marL="0" indent="0">
              <a:buNone/>
            </a:pPr>
            <a:endParaRPr lang="en-US" dirty="0"/>
          </a:p>
          <a:p>
            <a:r>
              <a:rPr lang="en-US" sz="2400" dirty="0" smtClean="0"/>
              <a:t>9 Batters bat.</a:t>
            </a:r>
          </a:p>
          <a:p>
            <a:endParaRPr lang="en-US" sz="2400" dirty="0"/>
          </a:p>
          <a:p>
            <a:r>
              <a:rPr lang="en-US" sz="2400" dirty="0" smtClean="0"/>
              <a:t>10 Batters bat with an extra hitter.  Can be any spot in </a:t>
            </a:r>
            <a:r>
              <a:rPr lang="en-US" sz="2400" smtClean="0"/>
              <a:t>batting order.</a:t>
            </a:r>
            <a:endParaRPr lang="en-US" sz="2400" dirty="0" smtClean="0"/>
          </a:p>
          <a:p>
            <a:endParaRPr lang="en-US" dirty="0"/>
          </a:p>
          <a:p>
            <a:pPr marL="0" indent="0">
              <a:buNone/>
            </a:pPr>
            <a:r>
              <a:rPr lang="en-US" dirty="0" smtClean="0"/>
              <a:t>Batting order cannot be changed.  The starter and any substitute hitter are locked into the position.</a:t>
            </a:r>
          </a:p>
          <a:p>
            <a:endParaRPr lang="en-US" dirty="0"/>
          </a:p>
          <a:p>
            <a:pPr marL="0" indent="0">
              <a:buNone/>
            </a:pPr>
            <a:r>
              <a:rPr lang="en-US" dirty="0" smtClean="0"/>
              <a:t>Defensively, the coach may interchange the 9 players without regard to the substitution rule.</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690" y="487015"/>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4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Hitter / Defensive Substitution</a:t>
            </a:r>
            <a:br>
              <a:rPr lang="en-US" dirty="0" smtClean="0"/>
            </a:br>
            <a:r>
              <a:rPr lang="en-US" dirty="0" smtClean="0"/>
              <a:t>Sub-varsity</a:t>
            </a:r>
            <a:endParaRPr lang="en-US" dirty="0"/>
          </a:p>
        </p:txBody>
      </p:sp>
      <p:sp>
        <p:nvSpPr>
          <p:cNvPr id="3" name="Content Placeholder 2"/>
          <p:cNvSpPr>
            <a:spLocks noGrp="1"/>
          </p:cNvSpPr>
          <p:nvPr>
            <p:ph idx="1"/>
          </p:nvPr>
        </p:nvSpPr>
        <p:spPr>
          <a:xfrm>
            <a:off x="1320801" y="1989139"/>
            <a:ext cx="10646834" cy="4338637"/>
          </a:xfrm>
        </p:spPr>
        <p:txBody>
          <a:bodyPr/>
          <a:lstStyle/>
          <a:p>
            <a:pPr marL="0" indent="0">
              <a:buNone/>
            </a:pPr>
            <a:r>
              <a:rPr lang="en-US" sz="4000" b="1" dirty="0"/>
              <a:t>RATIONALE: </a:t>
            </a:r>
            <a:r>
              <a:rPr lang="en-US" dirty="0"/>
              <a:t> </a:t>
            </a:r>
            <a:endParaRPr lang="en-US" dirty="0" smtClean="0"/>
          </a:p>
          <a:p>
            <a:pPr marL="0" indent="0">
              <a:buNone/>
            </a:pPr>
            <a:endParaRPr lang="en-US" dirty="0"/>
          </a:p>
          <a:p>
            <a:pPr marL="0" indent="0">
              <a:buNone/>
            </a:pPr>
            <a:r>
              <a:rPr lang="en-US" sz="3200" dirty="0" smtClean="0"/>
              <a:t>Coaches </a:t>
            </a:r>
            <a:r>
              <a:rPr lang="en-US" sz="3200" dirty="0"/>
              <a:t>wanted to give players more opportunities to play.</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9690" y="487015"/>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47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Amended pitch Count </a:t>
            </a:r>
            <a:endParaRPr lang="en-US" dirty="0"/>
          </a:p>
        </p:txBody>
      </p:sp>
      <p:sp>
        <p:nvSpPr>
          <p:cNvPr id="3" name="Content Placeholder 2"/>
          <p:cNvSpPr>
            <a:spLocks noGrp="1"/>
          </p:cNvSpPr>
          <p:nvPr>
            <p:ph idx="1"/>
          </p:nvPr>
        </p:nvSpPr>
        <p:spPr/>
        <p:txBody>
          <a:bodyPr/>
          <a:lstStyle/>
          <a:p>
            <a:pPr marL="0" indent="0">
              <a:buNone/>
            </a:pPr>
            <a:r>
              <a:rPr lang="en-US" dirty="0"/>
              <a:t> If a pitcher reaches a pitch limit while facing a batter, the pitcher may continue to pitch until one of the following occurs (</a:t>
            </a:r>
            <a:r>
              <a:rPr lang="en-US" strike="sngStrike" dirty="0">
                <a:solidFill>
                  <a:srgbClr val="FF0000"/>
                </a:solidFill>
              </a:rPr>
              <a:t>except for G above</a:t>
            </a:r>
            <a:r>
              <a:rPr lang="en-US" dirty="0"/>
              <a:t>): 1. The batter reaches base, or </a:t>
            </a:r>
          </a:p>
          <a:p>
            <a:pPr marL="0" indent="0">
              <a:buNone/>
            </a:pPr>
            <a:r>
              <a:rPr lang="en-US" dirty="0" smtClean="0"/>
              <a:t>2. </a:t>
            </a:r>
            <a:r>
              <a:rPr lang="en-US" dirty="0"/>
              <a:t>That batter is retired, or </a:t>
            </a:r>
            <a:endParaRPr lang="en-US" dirty="0" smtClean="0"/>
          </a:p>
          <a:p>
            <a:pPr marL="0" indent="0">
              <a:buNone/>
            </a:pPr>
            <a:r>
              <a:rPr lang="en-US" dirty="0" smtClean="0"/>
              <a:t>3</a:t>
            </a:r>
            <a:r>
              <a:rPr lang="en-US" dirty="0"/>
              <a:t>. The third out is recorded to complete that half-inning or game. </a:t>
            </a:r>
            <a:endParaRPr lang="en-US" dirty="0" smtClean="0"/>
          </a:p>
          <a:p>
            <a:pPr marL="0" indent="0">
              <a:buNone/>
            </a:pPr>
            <a:endParaRPr lang="en-US" dirty="0"/>
          </a:p>
          <a:p>
            <a:pPr marL="0" indent="0">
              <a:buNone/>
            </a:pPr>
            <a:r>
              <a:rPr lang="en-US" b="1" strike="sngStrike" dirty="0" smtClean="0">
                <a:solidFill>
                  <a:srgbClr val="FF0000"/>
                </a:solidFill>
              </a:rPr>
              <a:t>Note</a:t>
            </a:r>
            <a:r>
              <a:rPr lang="en-US" b="1" strike="sngStrike" dirty="0">
                <a:solidFill>
                  <a:srgbClr val="FF0000"/>
                </a:solidFill>
              </a:rPr>
              <a:t>: Once the 150-pitch limit in five calendar days is reached, the pitcher may not continue with the current batter. </a:t>
            </a:r>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178" y="471898"/>
            <a:ext cx="1301611" cy="130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23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first Base</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pic>
        <p:nvPicPr>
          <p:cNvPr id="1026" name="Picture 2" descr="C:\Users\Craig Yetman\Pictures\NJSIA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178" y="471898"/>
            <a:ext cx="1301611" cy="1301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3111" y="1989138"/>
            <a:ext cx="5279922" cy="4338637"/>
          </a:xfrm>
        </p:spPr>
      </p:pic>
      <p:sp>
        <p:nvSpPr>
          <p:cNvPr id="5" name="TextBox 4"/>
          <p:cNvSpPr txBox="1"/>
          <p:nvPr/>
        </p:nvSpPr>
        <p:spPr>
          <a:xfrm>
            <a:off x="7020232" y="2330245"/>
            <a:ext cx="4831557" cy="2308324"/>
          </a:xfrm>
          <a:prstGeom prst="rect">
            <a:avLst/>
          </a:prstGeom>
          <a:noFill/>
        </p:spPr>
        <p:txBody>
          <a:bodyPr wrap="square" rtlCol="0">
            <a:spAutoFit/>
          </a:bodyPr>
          <a:lstStyle/>
          <a:p>
            <a:r>
              <a:rPr lang="en-US" sz="3600" b="1" dirty="0" smtClean="0"/>
              <a:t>NJSIAA will permit if home team chooses to play with this option.</a:t>
            </a:r>
            <a:endParaRPr lang="en-US" sz="3600" b="1" dirty="0"/>
          </a:p>
        </p:txBody>
      </p:sp>
    </p:spTree>
    <p:extLst>
      <p:ext uri="{BB962C8B-B14F-4D97-AF65-F5344CB8AC3E}">
        <p14:creationId xmlns:p14="http://schemas.microsoft.com/office/powerpoint/2010/main" val="2015281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2023-24 NFHS Stock Sport Rules PowerPoint_Wide Format_2" id="{6D547598-3B91-41DF-99E9-54A0B41135B6}" vid="{4819B1DD-DF26-4622-9D84-752665B00260}"/>
    </a:ext>
  </a:extLst>
</a:theme>
</file>

<file path=ppt/theme/theme3.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69CA04A0ED8448A0B4D295BC1D9118" ma:contentTypeVersion="15" ma:contentTypeDescription="Create a new document." ma:contentTypeScope="" ma:versionID="172daa297825715d9425a4d20565a975">
  <xsd:schema xmlns:xsd="http://www.w3.org/2001/XMLSchema" xmlns:xs="http://www.w3.org/2001/XMLSchema" xmlns:p="http://schemas.microsoft.com/office/2006/metadata/properties" xmlns:ns1="http://schemas.microsoft.com/sharepoint/v3" xmlns:ns3="b4cb0f02-3c2b-4fef-97a7-4b09cd56ff12" xmlns:ns4="19c3b78d-99b7-455c-a43a-975a02b02fc9" targetNamespace="http://schemas.microsoft.com/office/2006/metadata/properties" ma:root="true" ma:fieldsID="fbf6c900398f93607baf71872b65611f" ns1:_="" ns3:_="" ns4:_="">
    <xsd:import namespace="http://schemas.microsoft.com/sharepoint/v3"/>
    <xsd:import namespace="b4cb0f02-3c2b-4fef-97a7-4b09cd56ff12"/>
    <xsd:import namespace="19c3b78d-99b7-455c-a43a-975a02b02f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b0f02-3c2b-4fef-97a7-4b09cd56f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c3b78d-99b7-455c-a43a-975a02b02f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3D33A56-D067-4C88-8ED1-D94D1C862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cb0f02-3c2b-4fef-97a7-4b09cd56ff12"/>
    <ds:schemaRef ds:uri="19c3b78d-99b7-455c-a43a-975a02b02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499805-7E40-49AE-9680-EA68926B8E13}">
  <ds:schemaRefs>
    <ds:schemaRef ds:uri="http://schemas.microsoft.com/sharepoint/v3/contenttype/forms"/>
  </ds:schemaRefs>
</ds:datastoreItem>
</file>

<file path=customXml/itemProps3.xml><?xml version="1.0" encoding="utf-8"?>
<ds:datastoreItem xmlns:ds="http://schemas.openxmlformats.org/officeDocument/2006/customXml" ds:itemID="{BF5A4A6A-A804-481D-9CEF-2C0DD703FDD8}">
  <ds:schemaRefs>
    <ds:schemaRef ds:uri="http://schemas.microsoft.com/office/2006/documentManagement/types"/>
    <ds:schemaRef ds:uri="http://purl.org/dc/dcmitype/"/>
    <ds:schemaRef ds:uri="http://purl.org/dc/terms/"/>
    <ds:schemaRef ds:uri="http://www.w3.org/XML/1998/namespace"/>
    <ds:schemaRef ds:uri="http://purl.org/dc/elements/1.1/"/>
    <ds:schemaRef ds:uri="b4cb0f02-3c2b-4fef-97a7-4b09cd56ff12"/>
    <ds:schemaRef ds:uri="http://schemas.microsoft.com/office/infopath/2007/PartnerControls"/>
    <ds:schemaRef ds:uri="http://schemas.microsoft.com/office/2006/metadata/properties"/>
    <ds:schemaRef ds:uri="http://schemas.openxmlformats.org/package/2006/metadata/core-properties"/>
    <ds:schemaRef ds:uri="19c3b78d-99b7-455c-a43a-975a02b02fc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NFHS Company PowerPoint_2019_Wide Format</Template>
  <TotalTime>4457</TotalTime>
  <Words>3072</Words>
  <Application>Microsoft Office PowerPoint</Application>
  <PresentationFormat>Custom</PresentationFormat>
  <Paragraphs>423</Paragraphs>
  <Slides>51</Slides>
  <Notes>16</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Office Theme</vt:lpstr>
      <vt:lpstr>1_Office Theme</vt:lpstr>
      <vt:lpstr>PowerPoint Presentation</vt:lpstr>
      <vt:lpstr>National Federation of  State High School Associations</vt:lpstr>
      <vt:lpstr>Coaches Uniform</vt:lpstr>
      <vt:lpstr>Two-Hour Time Limit Sub-varsity</vt:lpstr>
      <vt:lpstr>Two-Hour Time Limit Sub-varsity</vt:lpstr>
      <vt:lpstr>Extra Hitter / Defensive Substitution Sub-varsity</vt:lpstr>
      <vt:lpstr>Extra Hitter / Defensive Substitution Sub-varsity</vt:lpstr>
      <vt:lpstr>Amended pitch Count </vt:lpstr>
      <vt:lpstr>Double first Base</vt:lpstr>
      <vt:lpstr>Double First Base</vt:lpstr>
      <vt:lpstr>Njsiaa baseball exam</vt:lpstr>
      <vt:lpstr>Umpire registration</vt:lpstr>
      <vt:lpstr>Implicit Bias Workshop</vt:lpstr>
      <vt:lpstr>Implicit Bias Workshop</vt:lpstr>
      <vt:lpstr>NFHS Rules Review Committee</vt:lpstr>
      <vt:lpstr>Nfhs baseball committee philosophy</vt:lpstr>
      <vt:lpstr>NEW NFHS AllAccess – Website</vt:lpstr>
      <vt:lpstr>NEW NFHS AllAccess – Mobile App</vt:lpstr>
      <vt:lpstr>2024 NFHS BASEBALL </vt:lpstr>
      <vt:lpstr>1-6-1 PLAYER COMMUNICATION EQUIPMENT</vt:lpstr>
      <vt:lpstr>1-6-1 PLAYER COMMUNICATION EQUIPMENT</vt:lpstr>
      <vt:lpstr>1-6-1 PLAYER COMMUNICATION EQUIPMENT</vt:lpstr>
      <vt:lpstr>1-6-1 PLAYER COMMUNICATION EQUIPMENT</vt:lpstr>
      <vt:lpstr>player communication equipment Rule 1-6-1 (New section)</vt:lpstr>
      <vt:lpstr>PLAYER COMMUNICATION EQUIPMENT rule 3-2-5</vt:lpstr>
      <vt:lpstr>PLAYER COMMUNICATION EQUIPMENT rule 1-6-2</vt:lpstr>
      <vt:lpstr>player communication equipment Rule 1-6-2 (New section)</vt:lpstr>
      <vt:lpstr>Nfhs does not recommend equipment</vt:lpstr>
      <vt:lpstr>COACHING (PLAYER COMMUNICATION EQUIPMENT) rule 3-2-5</vt:lpstr>
      <vt:lpstr>COACHING (PLAYER COMMUNICATION EQUIPMENT) rule 3-2-5</vt:lpstr>
      <vt:lpstr>Coaching rule 3-2-5</vt:lpstr>
      <vt:lpstr>Pilot programs</vt:lpstr>
      <vt:lpstr>UMPIRE-IN-CHIEF Rule 10-2-3h</vt:lpstr>
      <vt:lpstr> UMPIRE-IN-CHIEF Rule 10-2-3h </vt:lpstr>
      <vt:lpstr>UMPIRE-IN-CHIEF rule 10-2-3h</vt:lpstr>
      <vt:lpstr>2024 NFHS BASEBALL </vt:lpstr>
      <vt:lpstr>Malicious contact</vt:lpstr>
      <vt:lpstr>Malicious contact</vt:lpstr>
      <vt:lpstr>Profanity (DIRECT OR INDIRECT)</vt:lpstr>
      <vt:lpstr>Profanity (DIRECT OR INDIRECT)</vt:lpstr>
      <vt:lpstr>PACE OF PLAY</vt:lpstr>
      <vt:lpstr>PACE OF PLAY</vt:lpstr>
      <vt:lpstr>Pace of play guidelines</vt:lpstr>
      <vt:lpstr>Pace of play</vt:lpstr>
      <vt:lpstr>Pace of play </vt:lpstr>
      <vt:lpstr>PACE OF PLAY</vt:lpstr>
      <vt:lpstr>PACE OF PLAY</vt:lpstr>
      <vt:lpstr>PACE OF PLAY</vt:lpstr>
      <vt:lpstr>NFHS OFFICIALS Education </vt:lpstr>
      <vt:lpstr>PowerPoint Presentation</vt:lpstr>
      <vt:lpstr>Thank You</vt:lpstr>
    </vt:vector>
  </TitlesOfParts>
  <Company>NFHS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Craig Yetman</cp:lastModifiedBy>
  <cp:revision>141</cp:revision>
  <cp:lastPrinted>2021-07-08T14:24:01Z</cp:lastPrinted>
  <dcterms:created xsi:type="dcterms:W3CDTF">2020-02-12T19:35:51Z</dcterms:created>
  <dcterms:modified xsi:type="dcterms:W3CDTF">2024-01-29T02:17:11Z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0x0101006B69CA04A0ED8448A0B4D295BC1D9118</vt:lpwstr>
  </property>
</Properties>
</file>